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0" r:id="rId1"/>
    <p:sldMasterId id="2147486318" r:id="rId2"/>
  </p:sldMasterIdLst>
  <p:notesMasterIdLst>
    <p:notesMasterId r:id="rId43"/>
  </p:notesMasterIdLst>
  <p:handoutMasterIdLst>
    <p:handoutMasterId r:id="rId44"/>
  </p:handoutMasterIdLst>
  <p:sldIdLst>
    <p:sldId id="330" r:id="rId3"/>
    <p:sldId id="677" r:id="rId4"/>
    <p:sldId id="531" r:id="rId5"/>
    <p:sldId id="322" r:id="rId6"/>
    <p:sldId id="670" r:id="rId7"/>
    <p:sldId id="1014" r:id="rId8"/>
    <p:sldId id="990" r:id="rId9"/>
    <p:sldId id="589" r:id="rId10"/>
    <p:sldId id="994" r:id="rId11"/>
    <p:sldId id="998" r:id="rId12"/>
    <p:sldId id="648" r:id="rId13"/>
    <p:sldId id="590" r:id="rId14"/>
    <p:sldId id="984" r:id="rId15"/>
    <p:sldId id="999" r:id="rId16"/>
    <p:sldId id="1010" r:id="rId17"/>
    <p:sldId id="675" r:id="rId18"/>
    <p:sldId id="658" r:id="rId19"/>
    <p:sldId id="1015" r:id="rId20"/>
    <p:sldId id="544" r:id="rId21"/>
    <p:sldId id="1016" r:id="rId22"/>
    <p:sldId id="988" r:id="rId23"/>
    <p:sldId id="673" r:id="rId24"/>
    <p:sldId id="996" r:id="rId25"/>
    <p:sldId id="991" r:id="rId26"/>
    <p:sldId id="632" r:id="rId27"/>
    <p:sldId id="633" r:id="rId28"/>
    <p:sldId id="1017" r:id="rId29"/>
    <p:sldId id="993" r:id="rId30"/>
    <p:sldId id="977" r:id="rId31"/>
    <p:sldId id="995" r:id="rId32"/>
    <p:sldId id="594" r:id="rId33"/>
    <p:sldId id="649" r:id="rId34"/>
    <p:sldId id="1018" r:id="rId35"/>
    <p:sldId id="1002" r:id="rId36"/>
    <p:sldId id="1006" r:id="rId37"/>
    <p:sldId id="1004" r:id="rId38"/>
    <p:sldId id="1003" r:id="rId39"/>
    <p:sldId id="1005" r:id="rId40"/>
    <p:sldId id="1007" r:id="rId41"/>
    <p:sldId id="1008" r:id="rId42"/>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rucci, Gianluigi" initials="FG" lastIdx="2" clrIdx="0"/>
  <p:cmAuthor id="7" name="Peronaci, Romana" initials="PR" lastIdx="2" clrIdx="7"/>
  <p:cmAuthor id="1" name="Duarte, Claudia" initials="DC" lastIdx="19" clrIdx="1"/>
  <p:cmAuthor id="8" name="Vansteenkiste, Isabel" initials="VI" lastIdx="6" clrIdx="8"/>
  <p:cmAuthor id="2" name="Heinle, Elke" initials="HE" lastIdx="16" clrIdx="2"/>
  <p:cmAuthor id="3" name="Holthausen, Cornelia" initials="HC" lastIdx="13" clrIdx="3"/>
  <p:cmAuthor id="4" name="Silvonen, Torsti" initials="ST" lastIdx="4" clrIdx="4"/>
  <p:cmAuthor id="5" name="aubrech" initials="a" lastIdx="3" clrIdx="5"/>
  <p:cmAuthor id="6" name="Hlásková Murphy, Sarah Jane" initials="HMSJ"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DDE"/>
    <a:srgbClr val="FF9900"/>
    <a:srgbClr val="FF6600"/>
    <a:srgbClr val="003299"/>
    <a:srgbClr val="E7E8EF"/>
    <a:srgbClr val="003399"/>
    <a:srgbClr val="4078B8"/>
    <a:srgbClr val="78B481"/>
    <a:srgbClr val="6EAE77"/>
    <a:srgbClr val="9EC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5745" autoAdjust="0"/>
  </p:normalViewPr>
  <p:slideViewPr>
    <p:cSldViewPr snapToGrid="0">
      <p:cViewPr varScale="1">
        <p:scale>
          <a:sx n="139" d="100"/>
          <a:sy n="139" d="100"/>
        </p:scale>
        <p:origin x="756" y="102"/>
      </p:cViewPr>
      <p:guideLst>
        <p:guide orient="horz" pos="624"/>
        <p:guide orient="horz" pos="327"/>
        <p:guide orient="horz" pos="2796"/>
        <p:guide orient="horz" pos="3083"/>
        <p:guide orient="horz" pos="673"/>
        <p:guide orient="horz" pos="872"/>
        <p:guide orient="horz" pos="1772"/>
        <p:guide pos="5602"/>
        <p:guide pos="176"/>
        <p:guide pos="2880"/>
      </p:guideLst>
    </p:cSldViewPr>
  </p:slideViewPr>
  <p:outlineViewPr>
    <p:cViewPr>
      <p:scale>
        <a:sx n="33" d="100"/>
        <a:sy n="33" d="100"/>
      </p:scale>
      <p:origin x="0" y="6072"/>
    </p:cViewPr>
  </p:outlineViewPr>
  <p:notesTextViewPr>
    <p:cViewPr>
      <p:scale>
        <a:sx n="1" d="1"/>
        <a:sy n="1" d="1"/>
      </p:scale>
      <p:origin x="0" y="0"/>
    </p:cViewPr>
  </p:notesTextViewPr>
  <p:sorterViewPr>
    <p:cViewPr varScale="1">
      <p:scale>
        <a:sx n="100" d="100"/>
        <a:sy n="100" d="100"/>
      </p:scale>
      <p:origin x="0" y="-19896"/>
    </p:cViewPr>
  </p:sorterViewPr>
  <p:notesViewPr>
    <p:cSldViewPr snapToGrid="0">
      <p:cViewPr varScale="1">
        <p:scale>
          <a:sx n="65" d="100"/>
          <a:sy n="65" d="100"/>
        </p:scale>
        <p:origin x="-3120" y="-102"/>
      </p:cViewPr>
      <p:guideLst>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D19F3-1AA1-4F96-8EB7-34328628470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53116CFB-184F-47D0-B026-D04762BBB41C}">
      <dgm:prSet phldrT="[Text]" custT="1"/>
      <dgm:spPr>
        <a:solidFill>
          <a:schemeClr val="accent2">
            <a:lumMod val="20000"/>
            <a:lumOff val="80000"/>
          </a:schemeClr>
        </a:solidFill>
      </dgm:spPr>
      <dgm:t>
        <a:bodyPr/>
        <a:lstStyle/>
        <a:p>
          <a:r>
            <a:rPr lang="en-US" sz="1500" b="1" dirty="0">
              <a:solidFill>
                <a:schemeClr val="tx2"/>
              </a:solidFill>
            </a:rPr>
            <a:t>Disclosure support</a:t>
          </a:r>
          <a:endParaRPr lang="en-GB" sz="1500" b="1" dirty="0">
            <a:solidFill>
              <a:schemeClr val="tx2"/>
            </a:solidFill>
          </a:endParaRPr>
        </a:p>
      </dgm:t>
    </dgm:pt>
    <dgm:pt modelId="{07AA9CD5-6EFC-46B8-860F-2896287F2A26}" type="parTrans" cxnId="{F54C5031-1B07-4BE0-AA8C-D9E8BD4DB35C}">
      <dgm:prSet/>
      <dgm:spPr/>
      <dgm:t>
        <a:bodyPr/>
        <a:lstStyle/>
        <a:p>
          <a:endParaRPr lang="en-GB"/>
        </a:p>
      </dgm:t>
    </dgm:pt>
    <dgm:pt modelId="{68F0D837-2357-4360-AE25-656695B03F31}" type="sibTrans" cxnId="{F54C5031-1B07-4BE0-AA8C-D9E8BD4DB35C}">
      <dgm:prSet/>
      <dgm:spPr/>
      <dgm:t>
        <a:bodyPr/>
        <a:lstStyle/>
        <a:p>
          <a:endParaRPr lang="en-GB"/>
        </a:p>
      </dgm:t>
    </dgm:pt>
    <dgm:pt modelId="{54EA3937-A8E9-4E2F-A2CC-CA2DC9D84A84}">
      <dgm:prSet phldrT="[Text]" custT="1"/>
      <dgm:spPr>
        <a:solidFill>
          <a:schemeClr val="accent2">
            <a:lumMod val="20000"/>
            <a:lumOff val="80000"/>
          </a:schemeClr>
        </a:solidFill>
      </dgm:spPr>
      <dgm:t>
        <a:bodyPr/>
        <a:lstStyle/>
        <a:p>
          <a:pPr marL="0" indent="0" defTabSz="1764000"/>
          <a:r>
            <a:rPr lang="en-US" sz="1500" b="1" dirty="0">
              <a:solidFill>
                <a:schemeClr val="accent2">
                  <a:lumMod val="20000"/>
                  <a:lumOff val="80000"/>
                </a:schemeClr>
              </a:solidFill>
            </a:rPr>
            <a:t>Risk assessment</a:t>
          </a:r>
          <a:endParaRPr lang="en-GB" sz="1500" b="1" dirty="0">
            <a:solidFill>
              <a:schemeClr val="accent2">
                <a:lumMod val="20000"/>
                <a:lumOff val="80000"/>
              </a:schemeClr>
            </a:solidFill>
          </a:endParaRPr>
        </a:p>
      </dgm:t>
    </dgm:pt>
    <dgm:pt modelId="{61D61C26-9075-468B-B4F5-286040151DAB}" type="parTrans" cxnId="{7D037787-5DCE-462E-A94C-51590078C6A1}">
      <dgm:prSet/>
      <dgm:spPr/>
      <dgm:t>
        <a:bodyPr/>
        <a:lstStyle/>
        <a:p>
          <a:endParaRPr lang="en-GB"/>
        </a:p>
      </dgm:t>
    </dgm:pt>
    <dgm:pt modelId="{28F36410-B5FC-44EC-A5D0-C49813668E71}" type="sibTrans" cxnId="{7D037787-5DCE-462E-A94C-51590078C6A1}">
      <dgm:prSet/>
      <dgm:spPr/>
      <dgm:t>
        <a:bodyPr/>
        <a:lstStyle/>
        <a:p>
          <a:endParaRPr lang="en-GB"/>
        </a:p>
      </dgm:t>
    </dgm:pt>
    <dgm:pt modelId="{5247C2BB-88A5-4E87-931E-374F21B49B97}">
      <dgm:prSet phldrT="[Text]" custT="1"/>
      <dgm:spPr>
        <a:solidFill>
          <a:schemeClr val="accent2">
            <a:lumMod val="40000"/>
            <a:lumOff val="60000"/>
          </a:schemeClr>
        </a:solidFill>
      </dgm:spPr>
      <dgm:t>
        <a:bodyPr/>
        <a:lstStyle/>
        <a:p>
          <a:r>
            <a:rPr lang="en-US" sz="1500" b="1" dirty="0">
              <a:solidFill>
                <a:schemeClr val="tx2"/>
              </a:solidFill>
            </a:rPr>
            <a:t>Collateral framework</a:t>
          </a:r>
          <a:endParaRPr lang="en-GB" sz="1500" b="1" dirty="0">
            <a:solidFill>
              <a:schemeClr val="tx2"/>
            </a:solidFill>
          </a:endParaRPr>
        </a:p>
      </dgm:t>
    </dgm:pt>
    <dgm:pt modelId="{30B6D782-1936-418E-826D-4E03AD0C051F}" type="parTrans" cxnId="{69723B7F-3B4E-4226-9227-4C4F07C5CD5D}">
      <dgm:prSet/>
      <dgm:spPr/>
      <dgm:t>
        <a:bodyPr/>
        <a:lstStyle/>
        <a:p>
          <a:endParaRPr lang="en-GB"/>
        </a:p>
      </dgm:t>
    </dgm:pt>
    <dgm:pt modelId="{F94028E9-E3C3-499C-84CE-9A383936EBB9}" type="sibTrans" cxnId="{69723B7F-3B4E-4226-9227-4C4F07C5CD5D}">
      <dgm:prSet/>
      <dgm:spPr/>
      <dgm:t>
        <a:bodyPr/>
        <a:lstStyle/>
        <a:p>
          <a:endParaRPr lang="en-GB"/>
        </a:p>
      </dgm:t>
    </dgm:pt>
    <dgm:pt modelId="{C4F76C21-321A-41FE-8A28-20D8DB482A44}">
      <dgm:prSet phldrT="[Text]" custT="1"/>
      <dgm:spPr/>
      <dgm:t>
        <a:bodyPr/>
        <a:lstStyle/>
        <a:p>
          <a:r>
            <a:rPr lang="en-US" sz="1300" dirty="0"/>
            <a:t>Collateral valuation</a:t>
          </a:r>
          <a:endParaRPr lang="en-GB" sz="1300" dirty="0"/>
        </a:p>
      </dgm:t>
    </dgm:pt>
    <dgm:pt modelId="{F61EE2EB-6921-470D-A258-CCB63D2849F9}" type="parTrans" cxnId="{551A5F31-9A99-4F20-8B23-FAE2CE906AF8}">
      <dgm:prSet/>
      <dgm:spPr/>
      <dgm:t>
        <a:bodyPr/>
        <a:lstStyle/>
        <a:p>
          <a:endParaRPr lang="en-GB"/>
        </a:p>
      </dgm:t>
    </dgm:pt>
    <dgm:pt modelId="{DE3A5905-EDFB-4976-84EC-ED07A7B348D5}" type="sibTrans" cxnId="{551A5F31-9A99-4F20-8B23-FAE2CE906AF8}">
      <dgm:prSet/>
      <dgm:spPr/>
      <dgm:t>
        <a:bodyPr/>
        <a:lstStyle/>
        <a:p>
          <a:endParaRPr lang="en-GB"/>
        </a:p>
      </dgm:t>
    </dgm:pt>
    <dgm:pt modelId="{DD3423F1-C9AD-486B-96C1-073A5EEC4E37}">
      <dgm:prSet phldrT="[Text]" custT="1"/>
      <dgm:spPr>
        <a:solidFill>
          <a:schemeClr val="accent2">
            <a:lumMod val="40000"/>
            <a:lumOff val="60000"/>
          </a:schemeClr>
        </a:solidFill>
      </dgm:spPr>
      <dgm:t>
        <a:bodyPr/>
        <a:lstStyle/>
        <a:p>
          <a:r>
            <a:rPr lang="en-US" sz="1500" b="1" dirty="0">
              <a:solidFill>
                <a:schemeClr val="tx2"/>
              </a:solidFill>
            </a:rPr>
            <a:t>Corporate asset purchases</a:t>
          </a:r>
          <a:endParaRPr lang="en-GB" sz="1500" b="1" dirty="0">
            <a:solidFill>
              <a:schemeClr val="tx2"/>
            </a:solidFill>
          </a:endParaRPr>
        </a:p>
      </dgm:t>
    </dgm:pt>
    <dgm:pt modelId="{B98C404A-1E9A-4E3D-9594-63C56B095702}" type="parTrans" cxnId="{746B2C66-8A80-48BB-8D5F-78E7C41F50EB}">
      <dgm:prSet/>
      <dgm:spPr/>
      <dgm:t>
        <a:bodyPr/>
        <a:lstStyle/>
        <a:p>
          <a:endParaRPr lang="en-GB"/>
        </a:p>
      </dgm:t>
    </dgm:pt>
    <dgm:pt modelId="{C9219773-A864-4A36-A174-DDC635720EDF}" type="sibTrans" cxnId="{746B2C66-8A80-48BB-8D5F-78E7C41F50EB}">
      <dgm:prSet/>
      <dgm:spPr/>
      <dgm:t>
        <a:bodyPr/>
        <a:lstStyle/>
        <a:p>
          <a:endParaRPr lang="en-GB"/>
        </a:p>
      </dgm:t>
    </dgm:pt>
    <dgm:pt modelId="{8DAF23C8-B43A-4EA3-95BD-C3EF1470B421}">
      <dgm:prSet phldrT="[Text]" custT="1"/>
      <dgm:spPr/>
      <dgm:t>
        <a:bodyPr/>
        <a:lstStyle/>
        <a:p>
          <a:pPr defTabSz="895350">
            <a:tabLst/>
          </a:pPr>
          <a:r>
            <a:rPr lang="en-US" sz="1300" dirty="0"/>
            <a:t>Enhanced due diligence</a:t>
          </a:r>
          <a:endParaRPr lang="en-GB" sz="1300" dirty="0"/>
        </a:p>
      </dgm:t>
    </dgm:pt>
    <dgm:pt modelId="{4B0081AB-550D-4E29-9524-8F35E29CAFF1}" type="parTrans" cxnId="{E3714182-F61D-427E-88B5-A85157D2A7ED}">
      <dgm:prSet/>
      <dgm:spPr/>
      <dgm:t>
        <a:bodyPr/>
        <a:lstStyle/>
        <a:p>
          <a:endParaRPr lang="en-GB"/>
        </a:p>
      </dgm:t>
    </dgm:pt>
    <dgm:pt modelId="{63B63B67-192D-4002-A1C1-1EE14826DB76}" type="sibTrans" cxnId="{E3714182-F61D-427E-88B5-A85157D2A7ED}">
      <dgm:prSet/>
      <dgm:spPr/>
      <dgm:t>
        <a:bodyPr/>
        <a:lstStyle/>
        <a:p>
          <a:endParaRPr lang="en-GB"/>
        </a:p>
      </dgm:t>
    </dgm:pt>
    <dgm:pt modelId="{AB727506-A220-4721-9C27-4F8D75EEF9E7}">
      <dgm:prSet phldrT="[Text]" custT="1"/>
      <dgm:spPr/>
      <dgm:t>
        <a:bodyPr/>
        <a:lstStyle/>
        <a:p>
          <a:r>
            <a:rPr lang="en-US" sz="1300" dirty="0"/>
            <a:t>Credit ratings</a:t>
          </a:r>
          <a:endParaRPr lang="en-GB" sz="1300" dirty="0"/>
        </a:p>
      </dgm:t>
    </dgm:pt>
    <dgm:pt modelId="{5FDAF021-053D-4B69-906D-E304B7D9DD46}" type="parTrans" cxnId="{3DDCB628-696A-4745-9BBD-71A74A927045}">
      <dgm:prSet/>
      <dgm:spPr/>
      <dgm:t>
        <a:bodyPr/>
        <a:lstStyle/>
        <a:p>
          <a:endParaRPr lang="en-GB"/>
        </a:p>
      </dgm:t>
    </dgm:pt>
    <dgm:pt modelId="{172D7859-FB39-4E04-9517-95F3A957799D}" type="sibTrans" cxnId="{3DDCB628-696A-4745-9BBD-71A74A927045}">
      <dgm:prSet/>
      <dgm:spPr/>
      <dgm:t>
        <a:bodyPr/>
        <a:lstStyle/>
        <a:p>
          <a:endParaRPr lang="en-GB"/>
        </a:p>
      </dgm:t>
    </dgm:pt>
    <dgm:pt modelId="{82A95C9A-4166-4E49-AAA8-697A0BD1D589}">
      <dgm:prSet phldrT="[Text]"/>
      <dgm:spPr/>
      <dgm:t>
        <a:bodyPr/>
        <a:lstStyle/>
        <a:p>
          <a:pPr defTabSz="533400"/>
          <a:endParaRPr lang="en-GB" sz="1200" dirty="0"/>
        </a:p>
      </dgm:t>
    </dgm:pt>
    <dgm:pt modelId="{3401FE41-F063-4629-AC5E-1B3AF72C8ECF}" type="parTrans" cxnId="{B1FB4C55-9662-431B-9FD8-31331DED847D}">
      <dgm:prSet/>
      <dgm:spPr/>
      <dgm:t>
        <a:bodyPr/>
        <a:lstStyle/>
        <a:p>
          <a:endParaRPr lang="en-GB"/>
        </a:p>
      </dgm:t>
    </dgm:pt>
    <dgm:pt modelId="{BD57844C-DD9F-43C2-8B81-ACFD31D34EE6}" type="sibTrans" cxnId="{B1FB4C55-9662-431B-9FD8-31331DED847D}">
      <dgm:prSet/>
      <dgm:spPr/>
      <dgm:t>
        <a:bodyPr/>
        <a:lstStyle/>
        <a:p>
          <a:endParaRPr lang="en-GB"/>
        </a:p>
      </dgm:t>
    </dgm:pt>
    <dgm:pt modelId="{D5A02E2E-0B66-4386-9F05-1DC3A2C444F2}">
      <dgm:prSet phldrT="[Text]" custT="1"/>
      <dgm:spPr/>
      <dgm:t>
        <a:bodyPr/>
        <a:lstStyle/>
        <a:p>
          <a:r>
            <a:rPr lang="en-US" sz="1300" dirty="0"/>
            <a:t>Stress testing</a:t>
          </a:r>
          <a:endParaRPr lang="en-GB" sz="1200" dirty="0"/>
        </a:p>
      </dgm:t>
    </dgm:pt>
    <dgm:pt modelId="{E8F6B5C4-2ED0-4883-B887-6DABFA4A5142}" type="parTrans" cxnId="{6EDDCCEA-0ED8-4677-8E52-B8D95B134FF2}">
      <dgm:prSet/>
      <dgm:spPr/>
      <dgm:t>
        <a:bodyPr/>
        <a:lstStyle/>
        <a:p>
          <a:endParaRPr lang="en-GB"/>
        </a:p>
      </dgm:t>
    </dgm:pt>
    <dgm:pt modelId="{CA8B03C3-6C17-448A-947F-B455445C95CC}" type="sibTrans" cxnId="{6EDDCCEA-0ED8-4677-8E52-B8D95B134FF2}">
      <dgm:prSet/>
      <dgm:spPr/>
      <dgm:t>
        <a:bodyPr/>
        <a:lstStyle/>
        <a:p>
          <a:endParaRPr lang="en-GB"/>
        </a:p>
      </dgm:t>
    </dgm:pt>
    <dgm:pt modelId="{2484D934-2A2E-4D5E-88F7-2639A5A92C3B}">
      <dgm:prSet phldrT="[Text]" custT="1"/>
      <dgm:spPr/>
      <dgm:t>
        <a:bodyPr/>
        <a:lstStyle/>
        <a:p>
          <a:r>
            <a:rPr lang="en-US" sz="1300" dirty="0"/>
            <a:t>Input to regulators and standard setters</a:t>
          </a:r>
          <a:endParaRPr lang="en-GB" sz="1300" dirty="0"/>
        </a:p>
      </dgm:t>
    </dgm:pt>
    <dgm:pt modelId="{1EE0B51F-13AF-4D56-9B07-26B65E489A41}" type="parTrans" cxnId="{BFA52BAA-D2BC-419B-A2B4-73A11F084D4F}">
      <dgm:prSet/>
      <dgm:spPr/>
      <dgm:t>
        <a:bodyPr/>
        <a:lstStyle/>
        <a:p>
          <a:endParaRPr lang="en-GB"/>
        </a:p>
      </dgm:t>
    </dgm:pt>
    <dgm:pt modelId="{93151D04-84B4-4B40-8DE8-93126A6F66C0}" type="sibTrans" cxnId="{BFA52BAA-D2BC-419B-A2B4-73A11F084D4F}">
      <dgm:prSet/>
      <dgm:spPr/>
      <dgm:t>
        <a:bodyPr/>
        <a:lstStyle/>
        <a:p>
          <a:endParaRPr lang="en-GB"/>
        </a:p>
      </dgm:t>
    </dgm:pt>
    <dgm:pt modelId="{1BFF9FC8-D6CD-4BD4-AE71-6C8C8933EC6C}">
      <dgm:prSet phldrT="[Text]"/>
      <dgm:spPr/>
      <dgm:t>
        <a:bodyPr/>
        <a:lstStyle/>
        <a:p>
          <a:endParaRPr lang="en-GB" sz="900" dirty="0"/>
        </a:p>
      </dgm:t>
    </dgm:pt>
    <dgm:pt modelId="{942834EF-1C34-415E-9206-C51C9DE6D2A5}" type="parTrans" cxnId="{E6C9E73D-2B7B-42F0-9A30-331BCB074B78}">
      <dgm:prSet/>
      <dgm:spPr/>
      <dgm:t>
        <a:bodyPr/>
        <a:lstStyle/>
        <a:p>
          <a:endParaRPr lang="en-GB"/>
        </a:p>
      </dgm:t>
    </dgm:pt>
    <dgm:pt modelId="{EB3CF17A-5E19-4765-9957-36D49EC8E11D}" type="sibTrans" cxnId="{E6C9E73D-2B7B-42F0-9A30-331BCB074B78}">
      <dgm:prSet/>
      <dgm:spPr/>
      <dgm:t>
        <a:bodyPr/>
        <a:lstStyle/>
        <a:p>
          <a:endParaRPr lang="en-GB"/>
        </a:p>
      </dgm:t>
    </dgm:pt>
    <dgm:pt modelId="{B8665DB9-DDF2-4A84-A60C-627DFCD33E3C}">
      <dgm:prSet phldrT="[Text]"/>
      <dgm:spPr/>
      <dgm:t>
        <a:bodyPr/>
        <a:lstStyle/>
        <a:p>
          <a:endParaRPr lang="en-GB" sz="900" dirty="0"/>
        </a:p>
      </dgm:t>
    </dgm:pt>
    <dgm:pt modelId="{0B8D8FA9-7C99-4CC5-A2B6-8257EF9ACDFF}" type="parTrans" cxnId="{842AD3E9-D635-4CEC-95D1-7A11F919AE0E}">
      <dgm:prSet/>
      <dgm:spPr/>
      <dgm:t>
        <a:bodyPr/>
        <a:lstStyle/>
        <a:p>
          <a:endParaRPr lang="en-GB"/>
        </a:p>
      </dgm:t>
    </dgm:pt>
    <dgm:pt modelId="{3F4E08B2-ABD6-4422-B8C2-A2F5E936619C}" type="sibTrans" cxnId="{842AD3E9-D635-4CEC-95D1-7A11F919AE0E}">
      <dgm:prSet/>
      <dgm:spPr/>
      <dgm:t>
        <a:bodyPr/>
        <a:lstStyle/>
        <a:p>
          <a:endParaRPr lang="en-GB"/>
        </a:p>
      </dgm:t>
    </dgm:pt>
    <dgm:pt modelId="{23325C1A-137F-4F01-B85A-D48A5705C837}">
      <dgm:prSet phldrT="[Text]" custT="1"/>
      <dgm:spPr/>
      <dgm:t>
        <a:bodyPr/>
        <a:lstStyle/>
        <a:p>
          <a:r>
            <a:rPr lang="en-US" sz="1300" dirty="0"/>
            <a:t>Own disclosures</a:t>
          </a:r>
          <a:endParaRPr lang="en-GB" sz="1300" dirty="0"/>
        </a:p>
      </dgm:t>
    </dgm:pt>
    <dgm:pt modelId="{4FCC93AE-1C22-427C-A574-282803CFDF0F}" type="parTrans" cxnId="{B650B027-27E9-422D-9CE9-3444ACEC97B4}">
      <dgm:prSet/>
      <dgm:spPr/>
      <dgm:t>
        <a:bodyPr/>
        <a:lstStyle/>
        <a:p>
          <a:endParaRPr lang="en-GB"/>
        </a:p>
      </dgm:t>
    </dgm:pt>
    <dgm:pt modelId="{D9E69F3A-31B1-40C3-9EA7-AAA7882315E3}" type="sibTrans" cxnId="{B650B027-27E9-422D-9CE9-3444ACEC97B4}">
      <dgm:prSet/>
      <dgm:spPr/>
      <dgm:t>
        <a:bodyPr/>
        <a:lstStyle/>
        <a:p>
          <a:endParaRPr lang="en-GB"/>
        </a:p>
      </dgm:t>
    </dgm:pt>
    <dgm:pt modelId="{D48B7BEB-7D6B-42CF-8865-C523142EAEEC}">
      <dgm:prSet phldrT="[Text]" custT="1"/>
      <dgm:spPr/>
      <dgm:t>
        <a:bodyPr/>
        <a:lstStyle/>
        <a:p>
          <a:r>
            <a:rPr lang="en-US" sz="1300" dirty="0"/>
            <a:t>Disclosure requirements for private sector assets</a:t>
          </a:r>
          <a:endParaRPr lang="en-GB" sz="1300" dirty="0"/>
        </a:p>
      </dgm:t>
    </dgm:pt>
    <dgm:pt modelId="{5F9B1626-6416-4A16-8365-385E6918BA32}" type="parTrans" cxnId="{9DA0A522-13F9-44E5-8E95-E9C80B58E409}">
      <dgm:prSet/>
      <dgm:spPr/>
      <dgm:t>
        <a:bodyPr/>
        <a:lstStyle/>
        <a:p>
          <a:endParaRPr lang="en-GB"/>
        </a:p>
      </dgm:t>
    </dgm:pt>
    <dgm:pt modelId="{2D5527C1-1EEC-4CB2-82E6-DADE3D7D6415}" type="sibTrans" cxnId="{9DA0A522-13F9-44E5-8E95-E9C80B58E409}">
      <dgm:prSet/>
      <dgm:spPr/>
      <dgm:t>
        <a:bodyPr/>
        <a:lstStyle/>
        <a:p>
          <a:endParaRPr lang="en-GB"/>
        </a:p>
      </dgm:t>
    </dgm:pt>
    <dgm:pt modelId="{093B03B7-A869-4E50-B147-4DCBC8ECCB9B}">
      <dgm:prSet phldrT="[Text]" custT="1"/>
      <dgm:spPr/>
      <dgm:t>
        <a:bodyPr/>
        <a:lstStyle/>
        <a:p>
          <a:pPr defTabSz="577850"/>
          <a:r>
            <a:rPr lang="en-US" sz="1300" dirty="0"/>
            <a:t>Disclosures</a:t>
          </a:r>
          <a:endParaRPr lang="en-GB" sz="1300" dirty="0"/>
        </a:p>
      </dgm:t>
    </dgm:pt>
    <dgm:pt modelId="{E79AFA71-D93C-47ED-AA03-E39EE0AE82E6}" type="parTrans" cxnId="{0FE8F275-D22D-417F-B29F-E0B227B9DE62}">
      <dgm:prSet/>
      <dgm:spPr/>
      <dgm:t>
        <a:bodyPr/>
        <a:lstStyle/>
        <a:p>
          <a:endParaRPr lang="en-GB"/>
        </a:p>
      </dgm:t>
    </dgm:pt>
    <dgm:pt modelId="{FE3F9A7E-5043-4475-BB9F-AF6C2A1E9B6A}" type="sibTrans" cxnId="{0FE8F275-D22D-417F-B29F-E0B227B9DE62}">
      <dgm:prSet/>
      <dgm:spPr/>
      <dgm:t>
        <a:bodyPr/>
        <a:lstStyle/>
        <a:p>
          <a:endParaRPr lang="en-GB"/>
        </a:p>
      </dgm:t>
    </dgm:pt>
    <dgm:pt modelId="{A2AAFD7C-C665-43C6-8A02-257F5F7B13F0}">
      <dgm:prSet phldrT="[Text]" custT="1"/>
      <dgm:spPr/>
      <dgm:t>
        <a:bodyPr/>
        <a:lstStyle/>
        <a:p>
          <a:pPr defTabSz="577850"/>
          <a:r>
            <a:rPr lang="en-US" sz="1300" dirty="0"/>
            <a:t>Adaptations</a:t>
          </a:r>
          <a:endParaRPr lang="en-GB" sz="1300" dirty="0"/>
        </a:p>
      </dgm:t>
    </dgm:pt>
    <dgm:pt modelId="{6C531518-FFC9-4D46-8F86-F8C72AB50369}" type="parTrans" cxnId="{84CA4C93-16EE-4A4E-93BF-E3D1A238E4F8}">
      <dgm:prSet/>
      <dgm:spPr/>
      <dgm:t>
        <a:bodyPr/>
        <a:lstStyle/>
        <a:p>
          <a:endParaRPr lang="en-GB"/>
        </a:p>
      </dgm:t>
    </dgm:pt>
    <dgm:pt modelId="{B814DC23-34F9-4E23-8C9F-BC59342EF64A}" type="sibTrans" cxnId="{84CA4C93-16EE-4A4E-93BF-E3D1A238E4F8}">
      <dgm:prSet/>
      <dgm:spPr/>
      <dgm:t>
        <a:bodyPr/>
        <a:lstStyle/>
        <a:p>
          <a:endParaRPr lang="en-GB"/>
        </a:p>
      </dgm:t>
    </dgm:pt>
    <dgm:pt modelId="{D37AE8BC-98BF-4C8E-BA62-541750CCB8B1}">
      <dgm:prSet custT="1"/>
      <dgm:spPr/>
      <dgm:t>
        <a:bodyPr/>
        <a:lstStyle/>
        <a:p>
          <a:r>
            <a:rPr lang="en-US" sz="1300" dirty="0"/>
            <a:t>Risk controls</a:t>
          </a:r>
          <a:endParaRPr lang="en-GB" sz="1300" dirty="0"/>
        </a:p>
      </dgm:t>
    </dgm:pt>
    <dgm:pt modelId="{24FD662A-497F-4E74-BA9D-96887CA1588B}" type="parTrans" cxnId="{C8CCE56C-78C3-4628-B3E0-53E0F56E9F9A}">
      <dgm:prSet/>
      <dgm:spPr/>
      <dgm:t>
        <a:bodyPr/>
        <a:lstStyle/>
        <a:p>
          <a:endParaRPr lang="en-GB"/>
        </a:p>
      </dgm:t>
    </dgm:pt>
    <dgm:pt modelId="{A256105F-0C95-46A6-88DA-7E1BC6CDD550}" type="sibTrans" cxnId="{C8CCE56C-78C3-4628-B3E0-53E0F56E9F9A}">
      <dgm:prSet/>
      <dgm:spPr/>
      <dgm:t>
        <a:bodyPr/>
        <a:lstStyle/>
        <a:p>
          <a:endParaRPr lang="en-GB"/>
        </a:p>
      </dgm:t>
    </dgm:pt>
    <dgm:pt modelId="{C417BF37-19B2-4647-BACF-41CFE64FBA6C}">
      <dgm:prSet custT="1"/>
      <dgm:spPr/>
      <dgm:t>
        <a:bodyPr/>
        <a:lstStyle/>
        <a:p>
          <a:r>
            <a:rPr lang="en-US" sz="1300" dirty="0"/>
            <a:t>Financial innovation</a:t>
          </a:r>
          <a:endParaRPr lang="en-GB" sz="1300" dirty="0"/>
        </a:p>
      </dgm:t>
    </dgm:pt>
    <dgm:pt modelId="{F7B55DA6-5861-4977-902A-6058D2E3A578}" type="parTrans" cxnId="{696161AB-5CD4-4EE9-B8E4-814392BCCF5C}">
      <dgm:prSet/>
      <dgm:spPr/>
      <dgm:t>
        <a:bodyPr/>
        <a:lstStyle/>
        <a:p>
          <a:endParaRPr lang="en-GB"/>
        </a:p>
      </dgm:t>
    </dgm:pt>
    <dgm:pt modelId="{19FE95C7-0BBB-4FBC-89F6-8342F97CB4D5}" type="sibTrans" cxnId="{696161AB-5CD4-4EE9-B8E4-814392BCCF5C}">
      <dgm:prSet/>
      <dgm:spPr/>
      <dgm:t>
        <a:bodyPr/>
        <a:lstStyle/>
        <a:p>
          <a:endParaRPr lang="en-GB"/>
        </a:p>
      </dgm:t>
    </dgm:pt>
    <dgm:pt modelId="{0BC8DE17-EBAE-41A7-89DF-B97A004EEEFC}" type="pres">
      <dgm:prSet presAssocID="{F07D19F3-1AA1-4F96-8EB7-34328628470A}" presName="cycleMatrixDiagram" presStyleCnt="0">
        <dgm:presLayoutVars>
          <dgm:chMax val="1"/>
          <dgm:dir/>
          <dgm:animLvl val="lvl"/>
          <dgm:resizeHandles val="exact"/>
        </dgm:presLayoutVars>
      </dgm:prSet>
      <dgm:spPr/>
    </dgm:pt>
    <dgm:pt modelId="{9E67B208-890A-474B-9A4E-6CF9070D1195}" type="pres">
      <dgm:prSet presAssocID="{F07D19F3-1AA1-4F96-8EB7-34328628470A}" presName="children" presStyleCnt="0"/>
      <dgm:spPr/>
    </dgm:pt>
    <dgm:pt modelId="{2413BA32-46A2-43AF-B186-597BFDD566E1}" type="pres">
      <dgm:prSet presAssocID="{F07D19F3-1AA1-4F96-8EB7-34328628470A}" presName="child1group" presStyleCnt="0"/>
      <dgm:spPr/>
    </dgm:pt>
    <dgm:pt modelId="{143F9D33-1854-4617-909A-DFD947579E3A}" type="pres">
      <dgm:prSet presAssocID="{F07D19F3-1AA1-4F96-8EB7-34328628470A}" presName="child1" presStyleLbl="bgAcc1" presStyleIdx="0" presStyleCnt="4" custScaleX="203601" custLinFactNeighborX="-34676" custLinFactNeighborY="50757"/>
      <dgm:spPr/>
    </dgm:pt>
    <dgm:pt modelId="{1D36C0A0-4F5A-4A7D-8E53-56C3DC61146B}" type="pres">
      <dgm:prSet presAssocID="{F07D19F3-1AA1-4F96-8EB7-34328628470A}" presName="child1Text" presStyleLbl="bgAcc1" presStyleIdx="0" presStyleCnt="4">
        <dgm:presLayoutVars>
          <dgm:bulletEnabled val="1"/>
        </dgm:presLayoutVars>
      </dgm:prSet>
      <dgm:spPr/>
    </dgm:pt>
    <dgm:pt modelId="{E7201754-1748-4D85-BE6D-A13B14BEFA13}" type="pres">
      <dgm:prSet presAssocID="{F07D19F3-1AA1-4F96-8EB7-34328628470A}" presName="child2group" presStyleCnt="0"/>
      <dgm:spPr/>
    </dgm:pt>
    <dgm:pt modelId="{9AD0B0C5-800C-47F8-B280-96BCAD27AFD1}" type="pres">
      <dgm:prSet presAssocID="{F07D19F3-1AA1-4F96-8EB7-34328628470A}" presName="child2" presStyleLbl="bgAcc1" presStyleIdx="1" presStyleCnt="4" custScaleX="163922" custScaleY="94206" custLinFactNeighborX="30565" custLinFactNeighborY="47842"/>
      <dgm:spPr/>
    </dgm:pt>
    <dgm:pt modelId="{DDA5BEF9-EECE-4E79-8AAF-E94717849C1E}" type="pres">
      <dgm:prSet presAssocID="{F07D19F3-1AA1-4F96-8EB7-34328628470A}" presName="child2Text" presStyleLbl="bgAcc1" presStyleIdx="1" presStyleCnt="4">
        <dgm:presLayoutVars>
          <dgm:bulletEnabled val="1"/>
        </dgm:presLayoutVars>
      </dgm:prSet>
      <dgm:spPr/>
    </dgm:pt>
    <dgm:pt modelId="{4DE578C0-DDCF-4559-B26E-28C21F7C1C17}" type="pres">
      <dgm:prSet presAssocID="{F07D19F3-1AA1-4F96-8EB7-34328628470A}" presName="child3group" presStyleCnt="0"/>
      <dgm:spPr/>
    </dgm:pt>
    <dgm:pt modelId="{EE9476B1-2716-40F1-B197-1271899F8AB0}" type="pres">
      <dgm:prSet presAssocID="{F07D19F3-1AA1-4F96-8EB7-34328628470A}" presName="child3" presStyleLbl="bgAcc1" presStyleIdx="2" presStyleCnt="4" custScaleX="165090" custLinFactNeighborX="30565" custLinFactNeighborY="-49291"/>
      <dgm:spPr/>
    </dgm:pt>
    <dgm:pt modelId="{7FA6B316-442F-4509-A1A1-0F4B7A52B80F}" type="pres">
      <dgm:prSet presAssocID="{F07D19F3-1AA1-4F96-8EB7-34328628470A}" presName="child3Text" presStyleLbl="bgAcc1" presStyleIdx="2" presStyleCnt="4">
        <dgm:presLayoutVars>
          <dgm:bulletEnabled val="1"/>
        </dgm:presLayoutVars>
      </dgm:prSet>
      <dgm:spPr/>
    </dgm:pt>
    <dgm:pt modelId="{DFD89D31-E657-4F9B-9C77-1D29EB14F601}" type="pres">
      <dgm:prSet presAssocID="{F07D19F3-1AA1-4F96-8EB7-34328628470A}" presName="child4group" presStyleCnt="0"/>
      <dgm:spPr/>
    </dgm:pt>
    <dgm:pt modelId="{6435265A-CEB9-4A5B-94FF-C484482ECAAE}" type="pres">
      <dgm:prSet presAssocID="{F07D19F3-1AA1-4F96-8EB7-34328628470A}" presName="child4" presStyleLbl="bgAcc1" presStyleIdx="3" presStyleCnt="4" custScaleX="168875" custLinFactNeighborX="-52039" custLinFactNeighborY="-45666"/>
      <dgm:spPr/>
    </dgm:pt>
    <dgm:pt modelId="{1F67EE3B-B3BA-4561-966E-EA3ED9CAF458}" type="pres">
      <dgm:prSet presAssocID="{F07D19F3-1AA1-4F96-8EB7-34328628470A}" presName="child4Text" presStyleLbl="bgAcc1" presStyleIdx="3" presStyleCnt="4">
        <dgm:presLayoutVars>
          <dgm:bulletEnabled val="1"/>
        </dgm:presLayoutVars>
      </dgm:prSet>
      <dgm:spPr/>
    </dgm:pt>
    <dgm:pt modelId="{4CD14F5D-63B8-46DC-A4E6-62ADFB28387C}" type="pres">
      <dgm:prSet presAssocID="{F07D19F3-1AA1-4F96-8EB7-34328628470A}" presName="childPlaceholder" presStyleCnt="0"/>
      <dgm:spPr/>
    </dgm:pt>
    <dgm:pt modelId="{33410B11-0750-417A-85D1-1905312CD99B}" type="pres">
      <dgm:prSet presAssocID="{F07D19F3-1AA1-4F96-8EB7-34328628470A}" presName="circle" presStyleCnt="0"/>
      <dgm:spPr/>
    </dgm:pt>
    <dgm:pt modelId="{AB044401-2BC8-4FF5-8B9D-DB059C276704}" type="pres">
      <dgm:prSet presAssocID="{F07D19F3-1AA1-4F96-8EB7-34328628470A}" presName="quadrant1" presStyleLbl="node1" presStyleIdx="0" presStyleCnt="4">
        <dgm:presLayoutVars>
          <dgm:chMax val="1"/>
          <dgm:bulletEnabled val="1"/>
        </dgm:presLayoutVars>
      </dgm:prSet>
      <dgm:spPr/>
    </dgm:pt>
    <dgm:pt modelId="{F577E2AD-00D0-40AD-8D19-6774237F1304}" type="pres">
      <dgm:prSet presAssocID="{F07D19F3-1AA1-4F96-8EB7-34328628470A}" presName="quadrant2" presStyleLbl="node1" presStyleIdx="1" presStyleCnt="4">
        <dgm:presLayoutVars>
          <dgm:chMax val="1"/>
          <dgm:bulletEnabled val="1"/>
        </dgm:presLayoutVars>
      </dgm:prSet>
      <dgm:spPr/>
    </dgm:pt>
    <dgm:pt modelId="{2848DFD9-9F2D-4586-9C4D-DB85B5C345A9}" type="pres">
      <dgm:prSet presAssocID="{F07D19F3-1AA1-4F96-8EB7-34328628470A}" presName="quadrant3" presStyleLbl="node1" presStyleIdx="2" presStyleCnt="4">
        <dgm:presLayoutVars>
          <dgm:chMax val="1"/>
          <dgm:bulletEnabled val="1"/>
        </dgm:presLayoutVars>
      </dgm:prSet>
      <dgm:spPr/>
    </dgm:pt>
    <dgm:pt modelId="{4852CCDC-50B8-472F-BCFF-138A7F67EC21}" type="pres">
      <dgm:prSet presAssocID="{F07D19F3-1AA1-4F96-8EB7-34328628470A}" presName="quadrant4" presStyleLbl="node1" presStyleIdx="3" presStyleCnt="4">
        <dgm:presLayoutVars>
          <dgm:chMax val="1"/>
          <dgm:bulletEnabled val="1"/>
        </dgm:presLayoutVars>
      </dgm:prSet>
      <dgm:spPr/>
    </dgm:pt>
    <dgm:pt modelId="{15EF74CE-5713-4FBC-8160-AE8B27C920E6}" type="pres">
      <dgm:prSet presAssocID="{F07D19F3-1AA1-4F96-8EB7-34328628470A}" presName="quadrantPlaceholder" presStyleCnt="0"/>
      <dgm:spPr/>
    </dgm:pt>
    <dgm:pt modelId="{162C4433-DAEB-4354-BB56-87A4587BA38D}" type="pres">
      <dgm:prSet presAssocID="{F07D19F3-1AA1-4F96-8EB7-34328628470A}" presName="center1" presStyleLbl="fgShp" presStyleIdx="0" presStyleCnt="2" custFlipVert="1" custScaleX="7525" custScaleY="38462"/>
      <dgm:spPr/>
    </dgm:pt>
    <dgm:pt modelId="{FF295325-508C-42FC-BF34-57A32DCE27B9}" type="pres">
      <dgm:prSet presAssocID="{F07D19F3-1AA1-4F96-8EB7-34328628470A}" presName="center2" presStyleLbl="fgShp" presStyleIdx="1" presStyleCnt="2" custFlipVert="1" custFlipHor="1" custScaleX="7525" custScaleY="8654"/>
      <dgm:spPr/>
    </dgm:pt>
  </dgm:ptLst>
  <dgm:cxnLst>
    <dgm:cxn modelId="{961A2B03-8DF4-46C3-A6BA-4C99EFED5B13}" type="presOf" srcId="{8DAF23C8-B43A-4EA3-95BD-C3EF1470B421}" destId="{6435265A-CEB9-4A5B-94FF-C484482ECAAE}" srcOrd="0" destOrd="0" presId="urn:microsoft.com/office/officeart/2005/8/layout/cycle4"/>
    <dgm:cxn modelId="{D3891A04-8CC2-4348-958E-38A26E712ED3}" type="presOf" srcId="{A2AAFD7C-C665-43C6-8A02-257F5F7B13F0}" destId="{6435265A-CEB9-4A5B-94FF-C484482ECAAE}" srcOrd="0" destOrd="2" presId="urn:microsoft.com/office/officeart/2005/8/layout/cycle4"/>
    <dgm:cxn modelId="{3582BF20-359B-490B-ADEC-6FA92E3732C0}" type="presOf" srcId="{D48B7BEB-7D6B-42CF-8865-C523142EAEEC}" destId="{143F9D33-1854-4617-909A-DFD947579E3A}" srcOrd="0" destOrd="2" presId="urn:microsoft.com/office/officeart/2005/8/layout/cycle4"/>
    <dgm:cxn modelId="{9DA0A522-13F9-44E5-8E95-E9C80B58E409}" srcId="{53116CFB-184F-47D0-B026-D04762BBB41C}" destId="{D48B7BEB-7D6B-42CF-8865-C523142EAEEC}" srcOrd="2" destOrd="0" parTransId="{5F9B1626-6416-4A16-8365-385E6918BA32}" sibTransId="{2D5527C1-1EEC-4CB2-82E6-DADE3D7D6415}"/>
    <dgm:cxn modelId="{B4062426-0F19-4F75-BB6F-D828A5BBC55F}" type="presOf" srcId="{C417BF37-19B2-4647-BACF-41CFE64FBA6C}" destId="{EE9476B1-2716-40F1-B197-1271899F8AB0}" srcOrd="0" destOrd="2" presId="urn:microsoft.com/office/officeart/2005/8/layout/cycle4"/>
    <dgm:cxn modelId="{B650B027-27E9-422D-9CE9-3444ACEC97B4}" srcId="{53116CFB-184F-47D0-B026-D04762BBB41C}" destId="{23325C1A-137F-4F01-B85A-D48A5705C837}" srcOrd="1" destOrd="0" parTransId="{4FCC93AE-1C22-427C-A574-282803CFDF0F}" sibTransId="{D9E69F3A-31B1-40C3-9EA7-AAA7882315E3}"/>
    <dgm:cxn modelId="{3DDCB628-696A-4745-9BBD-71A74A927045}" srcId="{54EA3937-A8E9-4E2F-A2CC-CA2DC9D84A84}" destId="{AB727506-A220-4721-9C27-4F8D75EEF9E7}" srcOrd="1" destOrd="0" parTransId="{5FDAF021-053D-4B69-906D-E304B7D9DD46}" sibTransId="{172D7859-FB39-4E04-9517-95F3A957799D}"/>
    <dgm:cxn modelId="{843B4A2E-3D8A-4F89-8AD8-B78AF0D31B7A}" type="presOf" srcId="{093B03B7-A869-4E50-B147-4DCBC8ECCB9B}" destId="{6435265A-CEB9-4A5B-94FF-C484482ECAAE}" srcOrd="0" destOrd="1" presId="urn:microsoft.com/office/officeart/2005/8/layout/cycle4"/>
    <dgm:cxn modelId="{B2C43131-F450-4EF4-95AF-D4DC1F563078}" type="presOf" srcId="{AB727506-A220-4721-9C27-4F8D75EEF9E7}" destId="{DDA5BEF9-EECE-4E79-8AAF-E94717849C1E}" srcOrd="1" destOrd="1" presId="urn:microsoft.com/office/officeart/2005/8/layout/cycle4"/>
    <dgm:cxn modelId="{551A5F31-9A99-4F20-8B23-FAE2CE906AF8}" srcId="{5247C2BB-88A5-4E87-931E-374F21B49B97}" destId="{C4F76C21-321A-41FE-8A28-20D8DB482A44}" srcOrd="0" destOrd="0" parTransId="{F61EE2EB-6921-470D-A258-CCB63D2849F9}" sibTransId="{DE3A5905-EDFB-4976-84EC-ED07A7B348D5}"/>
    <dgm:cxn modelId="{F54C5031-1B07-4BE0-AA8C-D9E8BD4DB35C}" srcId="{F07D19F3-1AA1-4F96-8EB7-34328628470A}" destId="{53116CFB-184F-47D0-B026-D04762BBB41C}" srcOrd="0" destOrd="0" parTransId="{07AA9CD5-6EFC-46B8-860F-2896287F2A26}" sibTransId="{68F0D837-2357-4360-AE25-656695B03F31}"/>
    <dgm:cxn modelId="{CDF52E35-9E2C-413A-BA42-B9A47BDB5DFA}" type="presOf" srcId="{8DAF23C8-B43A-4EA3-95BD-C3EF1470B421}" destId="{1F67EE3B-B3BA-4561-966E-EA3ED9CAF458}" srcOrd="1" destOrd="0" presId="urn:microsoft.com/office/officeart/2005/8/layout/cycle4"/>
    <dgm:cxn modelId="{E6C9E73D-2B7B-42F0-9A30-331BCB074B78}" srcId="{53116CFB-184F-47D0-B026-D04762BBB41C}" destId="{1BFF9FC8-D6CD-4BD4-AE71-6C8C8933EC6C}" srcOrd="4" destOrd="0" parTransId="{942834EF-1C34-415E-9206-C51C9DE6D2A5}" sibTransId="{EB3CF17A-5E19-4765-9957-36D49EC8E11D}"/>
    <dgm:cxn modelId="{669D5B41-5203-4E42-A39D-25174E2D7186}" type="presOf" srcId="{B8665DB9-DDF2-4A84-A60C-627DFCD33E3C}" destId="{143F9D33-1854-4617-909A-DFD947579E3A}" srcOrd="0" destOrd="3" presId="urn:microsoft.com/office/officeart/2005/8/layout/cycle4"/>
    <dgm:cxn modelId="{3DC4AB44-16EC-4142-93F7-76A0E35EF77C}" type="presOf" srcId="{2484D934-2A2E-4D5E-88F7-2639A5A92C3B}" destId="{1D36C0A0-4F5A-4A7D-8E53-56C3DC61146B}" srcOrd="1" destOrd="0" presId="urn:microsoft.com/office/officeart/2005/8/layout/cycle4"/>
    <dgm:cxn modelId="{D48D2F65-67FC-459E-8F04-3F0647AC106C}" type="presOf" srcId="{D48B7BEB-7D6B-42CF-8865-C523142EAEEC}" destId="{1D36C0A0-4F5A-4A7D-8E53-56C3DC61146B}" srcOrd="1" destOrd="2" presId="urn:microsoft.com/office/officeart/2005/8/layout/cycle4"/>
    <dgm:cxn modelId="{746B2C66-8A80-48BB-8D5F-78E7C41F50EB}" srcId="{F07D19F3-1AA1-4F96-8EB7-34328628470A}" destId="{DD3423F1-C9AD-486B-96C1-073A5EEC4E37}" srcOrd="3" destOrd="0" parTransId="{B98C404A-1E9A-4E3D-9594-63C56B095702}" sibTransId="{C9219773-A864-4A36-A174-DDC635720EDF}"/>
    <dgm:cxn modelId="{A57E0E48-BCDB-4D0D-ABBC-9BD722FA998D}" type="presOf" srcId="{093B03B7-A869-4E50-B147-4DCBC8ECCB9B}" destId="{1F67EE3B-B3BA-4561-966E-EA3ED9CAF458}" srcOrd="1" destOrd="1" presId="urn:microsoft.com/office/officeart/2005/8/layout/cycle4"/>
    <dgm:cxn modelId="{DB5B5D49-4AA3-4706-A8BD-74700C81CD68}" type="presOf" srcId="{B8665DB9-DDF2-4A84-A60C-627DFCD33E3C}" destId="{1D36C0A0-4F5A-4A7D-8E53-56C3DC61146B}" srcOrd="1" destOrd="3" presId="urn:microsoft.com/office/officeart/2005/8/layout/cycle4"/>
    <dgm:cxn modelId="{C8CCE56C-78C3-4628-B3E0-53E0F56E9F9A}" srcId="{5247C2BB-88A5-4E87-931E-374F21B49B97}" destId="{D37AE8BC-98BF-4C8E-BA62-541750CCB8B1}" srcOrd="1" destOrd="0" parTransId="{24FD662A-497F-4E74-BA9D-96887CA1588B}" sibTransId="{A256105F-0C95-46A6-88DA-7E1BC6CDD550}"/>
    <dgm:cxn modelId="{C6173D52-3896-4C6F-9741-43B73A577952}" type="presOf" srcId="{D5A02E2E-0B66-4386-9F05-1DC3A2C444F2}" destId="{9AD0B0C5-800C-47F8-B280-96BCAD27AFD1}" srcOrd="0" destOrd="0" presId="urn:microsoft.com/office/officeart/2005/8/layout/cycle4"/>
    <dgm:cxn modelId="{50FF5D72-0E1F-41F6-A1AF-48B0E23357FC}" type="presOf" srcId="{5247C2BB-88A5-4E87-931E-374F21B49B97}" destId="{2848DFD9-9F2D-4586-9C4D-DB85B5C345A9}" srcOrd="0" destOrd="0" presId="urn:microsoft.com/office/officeart/2005/8/layout/cycle4"/>
    <dgm:cxn modelId="{44280F73-D974-406D-9D3E-92C55EE76B12}" type="presOf" srcId="{A2AAFD7C-C665-43C6-8A02-257F5F7B13F0}" destId="{1F67EE3B-B3BA-4561-966E-EA3ED9CAF458}" srcOrd="1" destOrd="2" presId="urn:microsoft.com/office/officeart/2005/8/layout/cycle4"/>
    <dgm:cxn modelId="{1178E853-5622-4692-A05A-05EFEBA23B1B}" type="presOf" srcId="{1BFF9FC8-D6CD-4BD4-AE71-6C8C8933EC6C}" destId="{1D36C0A0-4F5A-4A7D-8E53-56C3DC61146B}" srcOrd="1" destOrd="4" presId="urn:microsoft.com/office/officeart/2005/8/layout/cycle4"/>
    <dgm:cxn modelId="{B1FB4C55-9662-431B-9FD8-31331DED847D}" srcId="{DD3423F1-C9AD-486B-96C1-073A5EEC4E37}" destId="{82A95C9A-4166-4E49-AAA8-697A0BD1D589}" srcOrd="3" destOrd="0" parTransId="{3401FE41-F063-4629-AC5E-1B3AF72C8ECF}" sibTransId="{BD57844C-DD9F-43C2-8B81-ACFD31D34EE6}"/>
    <dgm:cxn modelId="{0FE8F275-D22D-417F-B29F-E0B227B9DE62}" srcId="{DD3423F1-C9AD-486B-96C1-073A5EEC4E37}" destId="{093B03B7-A869-4E50-B147-4DCBC8ECCB9B}" srcOrd="1" destOrd="0" parTransId="{E79AFA71-D93C-47ED-AA03-E39EE0AE82E6}" sibTransId="{FE3F9A7E-5043-4475-BB9F-AF6C2A1E9B6A}"/>
    <dgm:cxn modelId="{E6583179-70BE-4747-B281-69E524932939}" type="presOf" srcId="{C4F76C21-321A-41FE-8A28-20D8DB482A44}" destId="{7FA6B316-442F-4509-A1A1-0F4B7A52B80F}" srcOrd="1" destOrd="0" presId="urn:microsoft.com/office/officeart/2005/8/layout/cycle4"/>
    <dgm:cxn modelId="{DE8CD079-FBA4-42C2-8F9B-23B44FFD07DC}" type="presOf" srcId="{53116CFB-184F-47D0-B026-D04762BBB41C}" destId="{AB044401-2BC8-4FF5-8B9D-DB059C276704}" srcOrd="0" destOrd="0" presId="urn:microsoft.com/office/officeart/2005/8/layout/cycle4"/>
    <dgm:cxn modelId="{C609B47A-F4E0-47B3-80C5-C29F77CE9437}" type="presOf" srcId="{D37AE8BC-98BF-4C8E-BA62-541750CCB8B1}" destId="{7FA6B316-442F-4509-A1A1-0F4B7A52B80F}" srcOrd="1" destOrd="1" presId="urn:microsoft.com/office/officeart/2005/8/layout/cycle4"/>
    <dgm:cxn modelId="{5927797B-B8CD-4E54-A3E7-E88CC5B73516}" type="presOf" srcId="{2484D934-2A2E-4D5E-88F7-2639A5A92C3B}" destId="{143F9D33-1854-4617-909A-DFD947579E3A}" srcOrd="0" destOrd="0" presId="urn:microsoft.com/office/officeart/2005/8/layout/cycle4"/>
    <dgm:cxn modelId="{69723B7F-3B4E-4226-9227-4C4F07C5CD5D}" srcId="{F07D19F3-1AA1-4F96-8EB7-34328628470A}" destId="{5247C2BB-88A5-4E87-931E-374F21B49B97}" srcOrd="2" destOrd="0" parTransId="{30B6D782-1936-418E-826D-4E03AD0C051F}" sibTransId="{F94028E9-E3C3-499C-84CE-9A383936EBB9}"/>
    <dgm:cxn modelId="{E3714182-F61D-427E-88B5-A85157D2A7ED}" srcId="{DD3423F1-C9AD-486B-96C1-073A5EEC4E37}" destId="{8DAF23C8-B43A-4EA3-95BD-C3EF1470B421}" srcOrd="0" destOrd="0" parTransId="{4B0081AB-550D-4E29-9524-8F35E29CAFF1}" sibTransId="{63B63B67-192D-4002-A1C1-1EE14826DB76}"/>
    <dgm:cxn modelId="{7D037787-5DCE-462E-A94C-51590078C6A1}" srcId="{F07D19F3-1AA1-4F96-8EB7-34328628470A}" destId="{54EA3937-A8E9-4E2F-A2CC-CA2DC9D84A84}" srcOrd="1" destOrd="0" parTransId="{61D61C26-9075-468B-B4F5-286040151DAB}" sibTransId="{28F36410-B5FC-44EC-A5D0-C49813668E71}"/>
    <dgm:cxn modelId="{A3C7D092-75C2-47B7-A556-94718C1937AD}" type="presOf" srcId="{D37AE8BC-98BF-4C8E-BA62-541750CCB8B1}" destId="{EE9476B1-2716-40F1-B197-1271899F8AB0}" srcOrd="0" destOrd="1" presId="urn:microsoft.com/office/officeart/2005/8/layout/cycle4"/>
    <dgm:cxn modelId="{84CA4C93-16EE-4A4E-93BF-E3D1A238E4F8}" srcId="{DD3423F1-C9AD-486B-96C1-073A5EEC4E37}" destId="{A2AAFD7C-C665-43C6-8A02-257F5F7B13F0}" srcOrd="2" destOrd="0" parTransId="{6C531518-FFC9-4D46-8F86-F8C72AB50369}" sibTransId="{B814DC23-34F9-4E23-8C9F-BC59342EF64A}"/>
    <dgm:cxn modelId="{DE885995-2E05-487F-8865-FFA2DA8C895B}" type="presOf" srcId="{23325C1A-137F-4F01-B85A-D48A5705C837}" destId="{1D36C0A0-4F5A-4A7D-8E53-56C3DC61146B}" srcOrd="1" destOrd="1" presId="urn:microsoft.com/office/officeart/2005/8/layout/cycle4"/>
    <dgm:cxn modelId="{92762399-F2A6-414C-B2D1-1DFCAB92EE26}" type="presOf" srcId="{C417BF37-19B2-4647-BACF-41CFE64FBA6C}" destId="{7FA6B316-442F-4509-A1A1-0F4B7A52B80F}" srcOrd="1" destOrd="2" presId="urn:microsoft.com/office/officeart/2005/8/layout/cycle4"/>
    <dgm:cxn modelId="{CE92C69C-3052-4F9A-9609-5A378F852644}" type="presOf" srcId="{82A95C9A-4166-4E49-AAA8-697A0BD1D589}" destId="{1F67EE3B-B3BA-4561-966E-EA3ED9CAF458}" srcOrd="1" destOrd="3" presId="urn:microsoft.com/office/officeart/2005/8/layout/cycle4"/>
    <dgm:cxn modelId="{0C5CBEA2-297A-418E-9DA5-9D07B579B007}" type="presOf" srcId="{F07D19F3-1AA1-4F96-8EB7-34328628470A}" destId="{0BC8DE17-EBAE-41A7-89DF-B97A004EEEFC}" srcOrd="0" destOrd="0" presId="urn:microsoft.com/office/officeart/2005/8/layout/cycle4"/>
    <dgm:cxn modelId="{BFA52BAA-D2BC-419B-A2B4-73A11F084D4F}" srcId="{53116CFB-184F-47D0-B026-D04762BBB41C}" destId="{2484D934-2A2E-4D5E-88F7-2639A5A92C3B}" srcOrd="0" destOrd="0" parTransId="{1EE0B51F-13AF-4D56-9B07-26B65E489A41}" sibTransId="{93151D04-84B4-4B40-8DE8-93126A6F66C0}"/>
    <dgm:cxn modelId="{696161AB-5CD4-4EE9-B8E4-814392BCCF5C}" srcId="{5247C2BB-88A5-4E87-931E-374F21B49B97}" destId="{C417BF37-19B2-4647-BACF-41CFE64FBA6C}" srcOrd="2" destOrd="0" parTransId="{F7B55DA6-5861-4977-902A-6058D2E3A578}" sibTransId="{19FE95C7-0BBB-4FBC-89F6-8342F97CB4D5}"/>
    <dgm:cxn modelId="{7F2048AD-8555-40A6-A80C-F1ECF7E2F284}" type="presOf" srcId="{DD3423F1-C9AD-486B-96C1-073A5EEC4E37}" destId="{4852CCDC-50B8-472F-BCFF-138A7F67EC21}" srcOrd="0" destOrd="0" presId="urn:microsoft.com/office/officeart/2005/8/layout/cycle4"/>
    <dgm:cxn modelId="{B11FEDAF-7555-4421-8A82-A4B60FDEDB4B}" type="presOf" srcId="{54EA3937-A8E9-4E2F-A2CC-CA2DC9D84A84}" destId="{F577E2AD-00D0-40AD-8D19-6774237F1304}" srcOrd="0" destOrd="0" presId="urn:microsoft.com/office/officeart/2005/8/layout/cycle4"/>
    <dgm:cxn modelId="{D58DA0C2-40BC-4B2C-95DD-3F00FE5CDFAD}" type="presOf" srcId="{C4F76C21-321A-41FE-8A28-20D8DB482A44}" destId="{EE9476B1-2716-40F1-B197-1271899F8AB0}" srcOrd="0" destOrd="0" presId="urn:microsoft.com/office/officeart/2005/8/layout/cycle4"/>
    <dgm:cxn modelId="{88F77BCE-5E47-4E76-894F-010258B73E99}" type="presOf" srcId="{23325C1A-137F-4F01-B85A-D48A5705C837}" destId="{143F9D33-1854-4617-909A-DFD947579E3A}" srcOrd="0" destOrd="1" presId="urn:microsoft.com/office/officeart/2005/8/layout/cycle4"/>
    <dgm:cxn modelId="{5A179FE5-8896-44CC-9940-96547E3BE60B}" type="presOf" srcId="{82A95C9A-4166-4E49-AAA8-697A0BD1D589}" destId="{6435265A-CEB9-4A5B-94FF-C484482ECAAE}" srcOrd="0" destOrd="3" presId="urn:microsoft.com/office/officeart/2005/8/layout/cycle4"/>
    <dgm:cxn modelId="{842AD3E9-D635-4CEC-95D1-7A11F919AE0E}" srcId="{53116CFB-184F-47D0-B026-D04762BBB41C}" destId="{B8665DB9-DDF2-4A84-A60C-627DFCD33E3C}" srcOrd="3" destOrd="0" parTransId="{0B8D8FA9-7C99-4CC5-A2B6-8257EF9ACDFF}" sibTransId="{3F4E08B2-ABD6-4422-B8C2-A2F5E936619C}"/>
    <dgm:cxn modelId="{6EDDCCEA-0ED8-4677-8E52-B8D95B134FF2}" srcId="{54EA3937-A8E9-4E2F-A2CC-CA2DC9D84A84}" destId="{D5A02E2E-0B66-4386-9F05-1DC3A2C444F2}" srcOrd="0" destOrd="0" parTransId="{E8F6B5C4-2ED0-4883-B887-6DABFA4A5142}" sibTransId="{CA8B03C3-6C17-448A-947F-B455445C95CC}"/>
    <dgm:cxn modelId="{1B8660EB-5F42-499A-9592-37E6B308D49B}" type="presOf" srcId="{1BFF9FC8-D6CD-4BD4-AE71-6C8C8933EC6C}" destId="{143F9D33-1854-4617-909A-DFD947579E3A}" srcOrd="0" destOrd="4" presId="urn:microsoft.com/office/officeart/2005/8/layout/cycle4"/>
    <dgm:cxn modelId="{6F42BCF0-15BF-48CC-B5B9-1256383B348D}" type="presOf" srcId="{D5A02E2E-0B66-4386-9F05-1DC3A2C444F2}" destId="{DDA5BEF9-EECE-4E79-8AAF-E94717849C1E}" srcOrd="1" destOrd="0" presId="urn:microsoft.com/office/officeart/2005/8/layout/cycle4"/>
    <dgm:cxn modelId="{8D44E5F4-5E9B-46CC-816D-A52ACF88D424}" type="presOf" srcId="{AB727506-A220-4721-9C27-4F8D75EEF9E7}" destId="{9AD0B0C5-800C-47F8-B280-96BCAD27AFD1}" srcOrd="0" destOrd="1" presId="urn:microsoft.com/office/officeart/2005/8/layout/cycle4"/>
    <dgm:cxn modelId="{479A722E-CD21-48BE-96D8-162C5A002DF3}" type="presParOf" srcId="{0BC8DE17-EBAE-41A7-89DF-B97A004EEEFC}" destId="{9E67B208-890A-474B-9A4E-6CF9070D1195}" srcOrd="0" destOrd="0" presId="urn:microsoft.com/office/officeart/2005/8/layout/cycle4"/>
    <dgm:cxn modelId="{651C4192-070A-4B8E-8AA9-A1E2BE5DD499}" type="presParOf" srcId="{9E67B208-890A-474B-9A4E-6CF9070D1195}" destId="{2413BA32-46A2-43AF-B186-597BFDD566E1}" srcOrd="0" destOrd="0" presId="urn:microsoft.com/office/officeart/2005/8/layout/cycle4"/>
    <dgm:cxn modelId="{950F90AE-299F-4900-A3E2-D6054DF73B2D}" type="presParOf" srcId="{2413BA32-46A2-43AF-B186-597BFDD566E1}" destId="{143F9D33-1854-4617-909A-DFD947579E3A}" srcOrd="0" destOrd="0" presId="urn:microsoft.com/office/officeart/2005/8/layout/cycle4"/>
    <dgm:cxn modelId="{127A8847-C7DD-487A-9AA7-432125FEC0CE}" type="presParOf" srcId="{2413BA32-46A2-43AF-B186-597BFDD566E1}" destId="{1D36C0A0-4F5A-4A7D-8E53-56C3DC61146B}" srcOrd="1" destOrd="0" presId="urn:microsoft.com/office/officeart/2005/8/layout/cycle4"/>
    <dgm:cxn modelId="{934C6877-B0FF-4310-B9B7-3CD8F7749A69}" type="presParOf" srcId="{9E67B208-890A-474B-9A4E-6CF9070D1195}" destId="{E7201754-1748-4D85-BE6D-A13B14BEFA13}" srcOrd="1" destOrd="0" presId="urn:microsoft.com/office/officeart/2005/8/layout/cycle4"/>
    <dgm:cxn modelId="{87A1CF49-8B2F-4AB5-8523-7102A4495FA8}" type="presParOf" srcId="{E7201754-1748-4D85-BE6D-A13B14BEFA13}" destId="{9AD0B0C5-800C-47F8-B280-96BCAD27AFD1}" srcOrd="0" destOrd="0" presId="urn:microsoft.com/office/officeart/2005/8/layout/cycle4"/>
    <dgm:cxn modelId="{612498B4-9713-431B-A12E-9F125EE7013C}" type="presParOf" srcId="{E7201754-1748-4D85-BE6D-A13B14BEFA13}" destId="{DDA5BEF9-EECE-4E79-8AAF-E94717849C1E}" srcOrd="1" destOrd="0" presId="urn:microsoft.com/office/officeart/2005/8/layout/cycle4"/>
    <dgm:cxn modelId="{C4275724-EB97-4FA0-B7B6-C55D8ADB9097}" type="presParOf" srcId="{9E67B208-890A-474B-9A4E-6CF9070D1195}" destId="{4DE578C0-DDCF-4559-B26E-28C21F7C1C17}" srcOrd="2" destOrd="0" presId="urn:microsoft.com/office/officeart/2005/8/layout/cycle4"/>
    <dgm:cxn modelId="{41AD21F7-6819-42D8-9C82-EEDE9E21631B}" type="presParOf" srcId="{4DE578C0-DDCF-4559-B26E-28C21F7C1C17}" destId="{EE9476B1-2716-40F1-B197-1271899F8AB0}" srcOrd="0" destOrd="0" presId="urn:microsoft.com/office/officeart/2005/8/layout/cycle4"/>
    <dgm:cxn modelId="{1D636831-6BB9-40B9-ADE9-EFAC7BEEFF86}" type="presParOf" srcId="{4DE578C0-DDCF-4559-B26E-28C21F7C1C17}" destId="{7FA6B316-442F-4509-A1A1-0F4B7A52B80F}" srcOrd="1" destOrd="0" presId="urn:microsoft.com/office/officeart/2005/8/layout/cycle4"/>
    <dgm:cxn modelId="{6B285BCB-3CD3-47B7-ACDE-476AA58B8D41}" type="presParOf" srcId="{9E67B208-890A-474B-9A4E-6CF9070D1195}" destId="{DFD89D31-E657-4F9B-9C77-1D29EB14F601}" srcOrd="3" destOrd="0" presId="urn:microsoft.com/office/officeart/2005/8/layout/cycle4"/>
    <dgm:cxn modelId="{6D604C43-0679-4D33-BE0F-E1DC9FB1F78C}" type="presParOf" srcId="{DFD89D31-E657-4F9B-9C77-1D29EB14F601}" destId="{6435265A-CEB9-4A5B-94FF-C484482ECAAE}" srcOrd="0" destOrd="0" presId="urn:microsoft.com/office/officeart/2005/8/layout/cycle4"/>
    <dgm:cxn modelId="{6B040F78-5698-4C8C-BB24-D521F85B390D}" type="presParOf" srcId="{DFD89D31-E657-4F9B-9C77-1D29EB14F601}" destId="{1F67EE3B-B3BA-4561-966E-EA3ED9CAF458}" srcOrd="1" destOrd="0" presId="urn:microsoft.com/office/officeart/2005/8/layout/cycle4"/>
    <dgm:cxn modelId="{CCEB5F7D-713C-4028-B899-6F153AA4D777}" type="presParOf" srcId="{9E67B208-890A-474B-9A4E-6CF9070D1195}" destId="{4CD14F5D-63B8-46DC-A4E6-62ADFB28387C}" srcOrd="4" destOrd="0" presId="urn:microsoft.com/office/officeart/2005/8/layout/cycle4"/>
    <dgm:cxn modelId="{685B0FD8-FE97-4890-97F1-29A056321107}" type="presParOf" srcId="{0BC8DE17-EBAE-41A7-89DF-B97A004EEEFC}" destId="{33410B11-0750-417A-85D1-1905312CD99B}" srcOrd="1" destOrd="0" presId="urn:microsoft.com/office/officeart/2005/8/layout/cycle4"/>
    <dgm:cxn modelId="{82F8AFEE-3885-46A0-BDA5-8E428D903318}" type="presParOf" srcId="{33410B11-0750-417A-85D1-1905312CD99B}" destId="{AB044401-2BC8-4FF5-8B9D-DB059C276704}" srcOrd="0" destOrd="0" presId="urn:microsoft.com/office/officeart/2005/8/layout/cycle4"/>
    <dgm:cxn modelId="{C5FF3F49-8545-46DC-ACFD-4955A6BF903A}" type="presParOf" srcId="{33410B11-0750-417A-85D1-1905312CD99B}" destId="{F577E2AD-00D0-40AD-8D19-6774237F1304}" srcOrd="1" destOrd="0" presId="urn:microsoft.com/office/officeart/2005/8/layout/cycle4"/>
    <dgm:cxn modelId="{FAF9288B-BC33-484D-9468-4F5E1D0004F6}" type="presParOf" srcId="{33410B11-0750-417A-85D1-1905312CD99B}" destId="{2848DFD9-9F2D-4586-9C4D-DB85B5C345A9}" srcOrd="2" destOrd="0" presId="urn:microsoft.com/office/officeart/2005/8/layout/cycle4"/>
    <dgm:cxn modelId="{C48FAAD3-AE01-48F1-B24E-DF511D1E7275}" type="presParOf" srcId="{33410B11-0750-417A-85D1-1905312CD99B}" destId="{4852CCDC-50B8-472F-BCFF-138A7F67EC21}" srcOrd="3" destOrd="0" presId="urn:microsoft.com/office/officeart/2005/8/layout/cycle4"/>
    <dgm:cxn modelId="{A88B9D01-7DA4-487E-BF04-EDD6B8CA59C9}" type="presParOf" srcId="{33410B11-0750-417A-85D1-1905312CD99B}" destId="{15EF74CE-5713-4FBC-8160-AE8B27C920E6}" srcOrd="4" destOrd="0" presId="urn:microsoft.com/office/officeart/2005/8/layout/cycle4"/>
    <dgm:cxn modelId="{29733352-B0EC-4CDB-9488-D3BE910E7782}" type="presParOf" srcId="{0BC8DE17-EBAE-41A7-89DF-B97A004EEEFC}" destId="{162C4433-DAEB-4354-BB56-87A4587BA38D}" srcOrd="2" destOrd="0" presId="urn:microsoft.com/office/officeart/2005/8/layout/cycle4"/>
    <dgm:cxn modelId="{411A1972-48C5-4676-B5BF-F9AFFB93F8CC}" type="presParOf" srcId="{0BC8DE17-EBAE-41A7-89DF-B97A004EEEFC}" destId="{FF295325-508C-42FC-BF34-57A32DCE27B9}"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76B1-2716-40F1-B197-1271899F8AB0}">
      <dsp:nvSpPr>
        <dsp:cNvPr id="0" name=""/>
        <dsp:cNvSpPr/>
      </dsp:nvSpPr>
      <dsp:spPr>
        <a:xfrm>
          <a:off x="5416498" y="2031837"/>
          <a:ext cx="3172798" cy="1244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Collateral valuation</a:t>
          </a:r>
          <a:endParaRPr lang="en-GB" sz="1300" kern="1200" dirty="0"/>
        </a:p>
        <a:p>
          <a:pPr marL="114300" lvl="1" indent="-114300" algn="l" defTabSz="577850">
            <a:lnSpc>
              <a:spcPct val="90000"/>
            </a:lnSpc>
            <a:spcBef>
              <a:spcPct val="0"/>
            </a:spcBef>
            <a:spcAft>
              <a:spcPct val="15000"/>
            </a:spcAft>
            <a:buChar char="•"/>
          </a:pPr>
          <a:r>
            <a:rPr lang="en-US" sz="1300" kern="1200" dirty="0"/>
            <a:t>Risk controls</a:t>
          </a:r>
          <a:endParaRPr lang="en-GB" sz="1300" kern="1200" dirty="0"/>
        </a:p>
        <a:p>
          <a:pPr marL="114300" lvl="1" indent="-114300" algn="l" defTabSz="577850">
            <a:lnSpc>
              <a:spcPct val="90000"/>
            </a:lnSpc>
            <a:spcBef>
              <a:spcPct val="0"/>
            </a:spcBef>
            <a:spcAft>
              <a:spcPct val="15000"/>
            </a:spcAft>
            <a:buChar char="•"/>
          </a:pPr>
          <a:r>
            <a:rPr lang="en-US" sz="1300" kern="1200" dirty="0"/>
            <a:t>Financial innovation</a:t>
          </a:r>
          <a:endParaRPr lang="en-GB" sz="1300" kern="1200" dirty="0"/>
        </a:p>
      </dsp:txBody>
      <dsp:txXfrm>
        <a:off x="6395684" y="2370416"/>
        <a:ext cx="2166265" cy="879003"/>
      </dsp:txXfrm>
    </dsp:sp>
    <dsp:sp modelId="{6435265A-CEB9-4A5B-94FF-C484482ECAAE}">
      <dsp:nvSpPr>
        <dsp:cNvPr id="0" name=""/>
        <dsp:cNvSpPr/>
      </dsp:nvSpPr>
      <dsp:spPr>
        <a:xfrm>
          <a:off x="656927" y="2076965"/>
          <a:ext cx="3245541" cy="1244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895350">
            <a:lnSpc>
              <a:spcPct val="90000"/>
            </a:lnSpc>
            <a:spcBef>
              <a:spcPct val="0"/>
            </a:spcBef>
            <a:spcAft>
              <a:spcPct val="15000"/>
            </a:spcAft>
            <a:buChar char="•"/>
            <a:tabLst/>
          </a:pPr>
          <a:r>
            <a:rPr lang="en-US" sz="1300" kern="1200" dirty="0"/>
            <a:t>Enhanced due diligence</a:t>
          </a:r>
          <a:endParaRPr lang="en-GB" sz="1300" kern="1200" dirty="0"/>
        </a:p>
        <a:p>
          <a:pPr marL="114300" lvl="1" indent="-114300" algn="l" defTabSz="577850">
            <a:lnSpc>
              <a:spcPct val="90000"/>
            </a:lnSpc>
            <a:spcBef>
              <a:spcPct val="0"/>
            </a:spcBef>
            <a:spcAft>
              <a:spcPct val="15000"/>
            </a:spcAft>
            <a:buChar char="•"/>
          </a:pPr>
          <a:r>
            <a:rPr lang="en-US" sz="1300" kern="1200" dirty="0"/>
            <a:t>Disclosures</a:t>
          </a:r>
          <a:endParaRPr lang="en-GB" sz="1300" kern="1200" dirty="0"/>
        </a:p>
        <a:p>
          <a:pPr marL="114300" lvl="1" indent="-114300" algn="l" defTabSz="577850">
            <a:lnSpc>
              <a:spcPct val="90000"/>
            </a:lnSpc>
            <a:spcBef>
              <a:spcPct val="0"/>
            </a:spcBef>
            <a:spcAft>
              <a:spcPct val="15000"/>
            </a:spcAft>
            <a:buChar char="•"/>
          </a:pPr>
          <a:r>
            <a:rPr lang="en-US" sz="1300" kern="1200" dirty="0"/>
            <a:t>Adaptations</a:t>
          </a:r>
          <a:endParaRPr lang="en-GB" sz="1300" kern="1200" dirty="0"/>
        </a:p>
        <a:p>
          <a:pPr marL="114300" lvl="1" indent="-114300" algn="l" defTabSz="533400">
            <a:lnSpc>
              <a:spcPct val="90000"/>
            </a:lnSpc>
            <a:spcBef>
              <a:spcPct val="0"/>
            </a:spcBef>
            <a:spcAft>
              <a:spcPct val="15000"/>
            </a:spcAft>
            <a:buChar char="•"/>
          </a:pPr>
          <a:endParaRPr lang="en-GB" sz="1200" kern="1200" dirty="0"/>
        </a:p>
      </dsp:txBody>
      <dsp:txXfrm>
        <a:off x="684274" y="2415545"/>
        <a:ext cx="2217184" cy="879003"/>
      </dsp:txXfrm>
    </dsp:sp>
    <dsp:sp modelId="{9AD0B0C5-800C-47F8-B280-96BCAD27AFD1}">
      <dsp:nvSpPr>
        <dsp:cNvPr id="0" name=""/>
        <dsp:cNvSpPr/>
      </dsp:nvSpPr>
      <dsp:spPr>
        <a:xfrm>
          <a:off x="5427721" y="631664"/>
          <a:ext cx="3150351" cy="1172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Stress testing</a:t>
          </a:r>
          <a:endParaRPr lang="en-GB" sz="1200" kern="1200" dirty="0"/>
        </a:p>
        <a:p>
          <a:pPr marL="114300" lvl="1" indent="-114300" algn="l" defTabSz="577850">
            <a:lnSpc>
              <a:spcPct val="90000"/>
            </a:lnSpc>
            <a:spcBef>
              <a:spcPct val="0"/>
            </a:spcBef>
            <a:spcAft>
              <a:spcPct val="15000"/>
            </a:spcAft>
            <a:buChar char="•"/>
          </a:pPr>
          <a:r>
            <a:rPr lang="en-US" sz="1300" kern="1200" dirty="0"/>
            <a:t>Credit ratings</a:t>
          </a:r>
          <a:endParaRPr lang="en-GB" sz="1300" kern="1200" dirty="0"/>
        </a:p>
      </dsp:txBody>
      <dsp:txXfrm>
        <a:off x="6398590" y="657427"/>
        <a:ext cx="2153720" cy="828072"/>
      </dsp:txXfrm>
    </dsp:sp>
    <dsp:sp modelId="{143F9D33-1854-4617-909A-DFD947579E3A}">
      <dsp:nvSpPr>
        <dsp:cNvPr id="0" name=""/>
        <dsp:cNvSpPr/>
      </dsp:nvSpPr>
      <dsp:spPr>
        <a:xfrm>
          <a:off x="656927" y="631888"/>
          <a:ext cx="3912926" cy="1244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Input to regulators and standard setters</a:t>
          </a:r>
          <a:endParaRPr lang="en-GB" sz="1300" kern="1200" dirty="0"/>
        </a:p>
        <a:p>
          <a:pPr marL="114300" lvl="1" indent="-114300" algn="l" defTabSz="577850">
            <a:lnSpc>
              <a:spcPct val="90000"/>
            </a:lnSpc>
            <a:spcBef>
              <a:spcPct val="0"/>
            </a:spcBef>
            <a:spcAft>
              <a:spcPct val="15000"/>
            </a:spcAft>
            <a:buChar char="•"/>
          </a:pPr>
          <a:r>
            <a:rPr lang="en-US" sz="1300" kern="1200" dirty="0"/>
            <a:t>Own disclosures</a:t>
          </a:r>
          <a:endParaRPr lang="en-GB" sz="1300" kern="1200" dirty="0"/>
        </a:p>
        <a:p>
          <a:pPr marL="114300" lvl="1" indent="-114300" algn="l" defTabSz="577850">
            <a:lnSpc>
              <a:spcPct val="90000"/>
            </a:lnSpc>
            <a:spcBef>
              <a:spcPct val="0"/>
            </a:spcBef>
            <a:spcAft>
              <a:spcPct val="15000"/>
            </a:spcAft>
            <a:buChar char="•"/>
          </a:pPr>
          <a:r>
            <a:rPr lang="en-US" sz="1300" kern="1200" dirty="0"/>
            <a:t>Disclosure requirements for private sector assets</a:t>
          </a:r>
          <a:endParaRPr lang="en-GB" sz="13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endParaRPr lang="en-GB" sz="900" kern="1200" dirty="0"/>
        </a:p>
      </dsp:txBody>
      <dsp:txXfrm>
        <a:off x="684274" y="659235"/>
        <a:ext cx="2684354" cy="879003"/>
      </dsp:txXfrm>
    </dsp:sp>
    <dsp:sp modelId="{AB044401-2BC8-4FF5-8B9D-DB059C276704}">
      <dsp:nvSpPr>
        <dsp:cNvPr id="0" name=""/>
        <dsp:cNvSpPr/>
      </dsp:nvSpPr>
      <dsp:spPr>
        <a:xfrm>
          <a:off x="2939166" y="221753"/>
          <a:ext cx="1684545" cy="1684545"/>
        </a:xfrm>
        <a:prstGeom prst="pieWedg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Disclosure support</a:t>
          </a:r>
          <a:endParaRPr lang="en-GB" sz="1500" b="1" kern="1200" dirty="0">
            <a:solidFill>
              <a:schemeClr val="tx2"/>
            </a:solidFill>
          </a:endParaRPr>
        </a:p>
      </dsp:txBody>
      <dsp:txXfrm>
        <a:off x="3432558" y="715145"/>
        <a:ext cx="1191153" cy="1191153"/>
      </dsp:txXfrm>
    </dsp:sp>
    <dsp:sp modelId="{F577E2AD-00D0-40AD-8D19-6774237F1304}">
      <dsp:nvSpPr>
        <dsp:cNvPr id="0" name=""/>
        <dsp:cNvSpPr/>
      </dsp:nvSpPr>
      <dsp:spPr>
        <a:xfrm rot="5400000">
          <a:off x="4701520" y="221753"/>
          <a:ext cx="1684545" cy="1684545"/>
        </a:xfrm>
        <a:prstGeom prst="pieWedg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764000">
            <a:lnSpc>
              <a:spcPct val="90000"/>
            </a:lnSpc>
            <a:spcBef>
              <a:spcPct val="0"/>
            </a:spcBef>
            <a:spcAft>
              <a:spcPct val="35000"/>
            </a:spcAft>
            <a:buNone/>
          </a:pPr>
          <a:r>
            <a:rPr lang="en-US" sz="1500" b="1" kern="1200" dirty="0">
              <a:solidFill>
                <a:schemeClr val="accent2">
                  <a:lumMod val="20000"/>
                  <a:lumOff val="80000"/>
                </a:schemeClr>
              </a:solidFill>
            </a:rPr>
            <a:t>Risk assessment</a:t>
          </a:r>
          <a:endParaRPr lang="en-GB" sz="1500" b="1" kern="1200" dirty="0">
            <a:solidFill>
              <a:schemeClr val="accent2">
                <a:lumMod val="20000"/>
                <a:lumOff val="80000"/>
              </a:schemeClr>
            </a:solidFill>
          </a:endParaRPr>
        </a:p>
      </dsp:txBody>
      <dsp:txXfrm rot="-5400000">
        <a:off x="4701520" y="715145"/>
        <a:ext cx="1191153" cy="1191153"/>
      </dsp:txXfrm>
    </dsp:sp>
    <dsp:sp modelId="{2848DFD9-9F2D-4586-9C4D-DB85B5C345A9}">
      <dsp:nvSpPr>
        <dsp:cNvPr id="0" name=""/>
        <dsp:cNvSpPr/>
      </dsp:nvSpPr>
      <dsp:spPr>
        <a:xfrm rot="10800000">
          <a:off x="4701520" y="1984106"/>
          <a:ext cx="1684545" cy="1684545"/>
        </a:xfrm>
        <a:prstGeom prst="pieWedg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Collateral framework</a:t>
          </a:r>
          <a:endParaRPr lang="en-GB" sz="1500" b="1" kern="1200" dirty="0">
            <a:solidFill>
              <a:schemeClr val="tx2"/>
            </a:solidFill>
          </a:endParaRPr>
        </a:p>
      </dsp:txBody>
      <dsp:txXfrm rot="10800000">
        <a:off x="4701520" y="1984106"/>
        <a:ext cx="1191153" cy="1191153"/>
      </dsp:txXfrm>
    </dsp:sp>
    <dsp:sp modelId="{4852CCDC-50B8-472F-BCFF-138A7F67EC21}">
      <dsp:nvSpPr>
        <dsp:cNvPr id="0" name=""/>
        <dsp:cNvSpPr/>
      </dsp:nvSpPr>
      <dsp:spPr>
        <a:xfrm rot="16200000">
          <a:off x="2939166" y="1984106"/>
          <a:ext cx="1684545" cy="1684545"/>
        </a:xfrm>
        <a:prstGeom prst="pieWedg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Corporate asset purchases</a:t>
          </a:r>
          <a:endParaRPr lang="en-GB" sz="1500" b="1" kern="1200" dirty="0">
            <a:solidFill>
              <a:schemeClr val="tx2"/>
            </a:solidFill>
          </a:endParaRPr>
        </a:p>
      </dsp:txBody>
      <dsp:txXfrm rot="5400000">
        <a:off x="3432558" y="1984106"/>
        <a:ext cx="1191153" cy="1191153"/>
      </dsp:txXfrm>
    </dsp:sp>
    <dsp:sp modelId="{162C4433-DAEB-4354-BB56-87A4587BA38D}">
      <dsp:nvSpPr>
        <dsp:cNvPr id="0" name=""/>
        <dsp:cNvSpPr/>
      </dsp:nvSpPr>
      <dsp:spPr>
        <a:xfrm flipV="1">
          <a:off x="4640732" y="1750681"/>
          <a:ext cx="43766" cy="19452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95325-508C-42FC-BF34-57A32DCE27B9}">
      <dsp:nvSpPr>
        <dsp:cNvPr id="0" name=""/>
        <dsp:cNvSpPr/>
      </dsp:nvSpPr>
      <dsp:spPr>
        <a:xfrm rot="10800000" flipH="1" flipV="1">
          <a:off x="4640732" y="2020578"/>
          <a:ext cx="43766" cy="4376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978538" y="0"/>
            <a:ext cx="3043343" cy="465456"/>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12/10/2021</a:t>
            </a:fld>
            <a:endParaRPr lang="en-GB"/>
          </a:p>
        </p:txBody>
      </p:sp>
      <p:sp>
        <p:nvSpPr>
          <p:cNvPr id="4" name="Footer Placeholder 3"/>
          <p:cNvSpPr>
            <a:spLocks noGrp="1"/>
          </p:cNvSpPr>
          <p:nvPr>
            <p:ph type="ftr" sz="quarter" idx="2"/>
          </p:nvPr>
        </p:nvSpPr>
        <p:spPr>
          <a:xfrm>
            <a:off x="1" y="8841491"/>
            <a:ext cx="3043343" cy="465456"/>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978538" y="8841491"/>
            <a:ext cx="3043343" cy="465456"/>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8538" y="0"/>
            <a:ext cx="3043343" cy="46545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12/10/2021</a:t>
            </a:fld>
            <a:endParaRPr lang="en-GB"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8841491"/>
            <a:ext cx="3043343" cy="46545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8538" y="8841491"/>
            <a:ext cx="3043343" cy="46545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260571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11</a:t>
            </a:fld>
            <a:endParaRPr lang="en-GB" dirty="0"/>
          </a:p>
        </p:txBody>
      </p:sp>
    </p:spTree>
    <p:extLst>
      <p:ext uri="{BB962C8B-B14F-4D97-AF65-F5344CB8AC3E}">
        <p14:creationId xmlns:p14="http://schemas.microsoft.com/office/powerpoint/2010/main" val="31874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13</a:t>
            </a:fld>
            <a:endParaRPr lang="en-GB" dirty="0"/>
          </a:p>
        </p:txBody>
      </p:sp>
    </p:spTree>
    <p:extLst>
      <p:ext uri="{BB962C8B-B14F-4D97-AF65-F5344CB8AC3E}">
        <p14:creationId xmlns:p14="http://schemas.microsoft.com/office/powerpoint/2010/main" val="92266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16</a:t>
            </a:fld>
            <a:endParaRPr lang="en-GB" dirty="0"/>
          </a:p>
        </p:txBody>
      </p:sp>
    </p:spTree>
    <p:extLst>
      <p:ext uri="{BB962C8B-B14F-4D97-AF65-F5344CB8AC3E}">
        <p14:creationId xmlns:p14="http://schemas.microsoft.com/office/powerpoint/2010/main" val="155179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17</a:t>
            </a:fld>
            <a:endParaRPr lang="en-GB" dirty="0"/>
          </a:p>
        </p:txBody>
      </p:sp>
    </p:spTree>
    <p:extLst>
      <p:ext uri="{BB962C8B-B14F-4D97-AF65-F5344CB8AC3E}">
        <p14:creationId xmlns:p14="http://schemas.microsoft.com/office/powerpoint/2010/main" val="289325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18</a:t>
            </a:fld>
            <a:endParaRPr lang="en-GB" dirty="0"/>
          </a:p>
        </p:txBody>
      </p:sp>
    </p:spTree>
    <p:extLst>
      <p:ext uri="{BB962C8B-B14F-4D97-AF65-F5344CB8AC3E}">
        <p14:creationId xmlns:p14="http://schemas.microsoft.com/office/powerpoint/2010/main" val="157853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19</a:t>
            </a:fld>
            <a:endParaRPr lang="en-GB" dirty="0"/>
          </a:p>
        </p:txBody>
      </p:sp>
    </p:spTree>
    <p:extLst>
      <p:ext uri="{BB962C8B-B14F-4D97-AF65-F5344CB8AC3E}">
        <p14:creationId xmlns:p14="http://schemas.microsoft.com/office/powerpoint/2010/main" val="375639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20</a:t>
            </a:fld>
            <a:endParaRPr lang="en-GB" dirty="0"/>
          </a:p>
        </p:txBody>
      </p:sp>
    </p:spTree>
    <p:extLst>
      <p:ext uri="{BB962C8B-B14F-4D97-AF65-F5344CB8AC3E}">
        <p14:creationId xmlns:p14="http://schemas.microsoft.com/office/powerpoint/2010/main" val="39349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21</a:t>
            </a:fld>
            <a:endParaRPr lang="en-GB" dirty="0"/>
          </a:p>
        </p:txBody>
      </p:sp>
    </p:spTree>
    <p:extLst>
      <p:ext uri="{BB962C8B-B14F-4D97-AF65-F5344CB8AC3E}">
        <p14:creationId xmlns:p14="http://schemas.microsoft.com/office/powerpoint/2010/main" val="323305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22</a:t>
            </a:fld>
            <a:endParaRPr lang="en-GB" dirty="0"/>
          </a:p>
        </p:txBody>
      </p:sp>
    </p:spTree>
    <p:extLst>
      <p:ext uri="{BB962C8B-B14F-4D97-AF65-F5344CB8AC3E}">
        <p14:creationId xmlns:p14="http://schemas.microsoft.com/office/powerpoint/2010/main" val="306489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23</a:t>
            </a:fld>
            <a:endParaRPr lang="en-GB" dirty="0"/>
          </a:p>
        </p:txBody>
      </p:sp>
    </p:spTree>
    <p:extLst>
      <p:ext uri="{BB962C8B-B14F-4D97-AF65-F5344CB8AC3E}">
        <p14:creationId xmlns:p14="http://schemas.microsoft.com/office/powerpoint/2010/main" val="8572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a:t>
            </a:fld>
            <a:endParaRPr lang="en-GB" dirty="0"/>
          </a:p>
        </p:txBody>
      </p:sp>
    </p:spTree>
    <p:extLst>
      <p:ext uri="{BB962C8B-B14F-4D97-AF65-F5344CB8AC3E}">
        <p14:creationId xmlns:p14="http://schemas.microsoft.com/office/powerpoint/2010/main" val="27212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24</a:t>
            </a:fld>
            <a:endParaRPr lang="en-GB" dirty="0"/>
          </a:p>
        </p:txBody>
      </p:sp>
    </p:spTree>
    <p:extLst>
      <p:ext uri="{BB962C8B-B14F-4D97-AF65-F5344CB8AC3E}">
        <p14:creationId xmlns:p14="http://schemas.microsoft.com/office/powerpoint/2010/main" val="3400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chemeClr val="tx2"/>
                </a:solidFill>
              </a:rPr>
              <a:t>The ECB has duties under the Treaty related to climate change</a:t>
            </a: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25</a:t>
            </a:fld>
            <a:endParaRPr lang="en-GB" dirty="0"/>
          </a:p>
        </p:txBody>
      </p:sp>
    </p:spTree>
    <p:extLst>
      <p:ext uri="{BB962C8B-B14F-4D97-AF65-F5344CB8AC3E}">
        <p14:creationId xmlns:p14="http://schemas.microsoft.com/office/powerpoint/2010/main" val="172344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chemeClr val="tx2"/>
                </a:solidFill>
              </a:rPr>
              <a:t>ECB action related to climate change must comply with general principles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solidFill>
                <a:schemeClr val="tx2"/>
              </a:solidFill>
            </a:endParaRP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26</a:t>
            </a:fld>
            <a:endParaRPr lang="en-GB" dirty="0"/>
          </a:p>
        </p:txBody>
      </p:sp>
    </p:spTree>
    <p:extLst>
      <p:ext uri="{BB962C8B-B14F-4D97-AF65-F5344CB8AC3E}">
        <p14:creationId xmlns:p14="http://schemas.microsoft.com/office/powerpoint/2010/main" val="1919618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27</a:t>
            </a:fld>
            <a:endParaRPr lang="en-GB" dirty="0"/>
          </a:p>
        </p:txBody>
      </p:sp>
    </p:spTree>
    <p:extLst>
      <p:ext uri="{BB962C8B-B14F-4D97-AF65-F5344CB8AC3E}">
        <p14:creationId xmlns:p14="http://schemas.microsoft.com/office/powerpoint/2010/main" val="118324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28</a:t>
            </a:fld>
            <a:endParaRPr lang="en-GB" dirty="0"/>
          </a:p>
        </p:txBody>
      </p:sp>
    </p:spTree>
    <p:extLst>
      <p:ext uri="{BB962C8B-B14F-4D97-AF65-F5344CB8AC3E}">
        <p14:creationId xmlns:p14="http://schemas.microsoft.com/office/powerpoint/2010/main" val="79156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29</a:t>
            </a:fld>
            <a:endParaRPr lang="en-GB" dirty="0"/>
          </a:p>
        </p:txBody>
      </p:sp>
    </p:spTree>
    <p:extLst>
      <p:ext uri="{BB962C8B-B14F-4D97-AF65-F5344CB8AC3E}">
        <p14:creationId xmlns:p14="http://schemas.microsoft.com/office/powerpoint/2010/main" val="103986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30</a:t>
            </a:fld>
            <a:endParaRPr lang="en-GB" dirty="0"/>
          </a:p>
        </p:txBody>
      </p:sp>
    </p:spTree>
    <p:extLst>
      <p:ext uri="{BB962C8B-B14F-4D97-AF65-F5344CB8AC3E}">
        <p14:creationId xmlns:p14="http://schemas.microsoft.com/office/powerpoint/2010/main" val="176905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Second scenario considers the challenges to control inflation with a higher probability of hitting the effective lower bound when responding to standard demand shocks</a:t>
            </a:r>
          </a:p>
          <a:p>
            <a:pPr marL="285750" indent="-285750">
              <a:buFont typeface="Arial" panose="020B0604020202020204" pitchFamily="34" charset="0"/>
              <a:buChar char="•"/>
            </a:pPr>
            <a:r>
              <a:rPr lang="en-GB" sz="1200" dirty="0"/>
              <a:t>the depth of the downturn in activity is magnified, and the time taken to return inflation to its aim is increased.</a:t>
            </a:r>
          </a:p>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31</a:t>
            </a:fld>
            <a:endParaRPr lang="en-GB" dirty="0"/>
          </a:p>
        </p:txBody>
      </p:sp>
    </p:spTree>
    <p:extLst>
      <p:ext uri="{BB962C8B-B14F-4D97-AF65-F5344CB8AC3E}">
        <p14:creationId xmlns:p14="http://schemas.microsoft.com/office/powerpoint/2010/main" val="568458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32</a:t>
            </a:fld>
            <a:endParaRPr lang="en-GB" dirty="0"/>
          </a:p>
        </p:txBody>
      </p:sp>
    </p:spTree>
    <p:extLst>
      <p:ext uri="{BB962C8B-B14F-4D97-AF65-F5344CB8AC3E}">
        <p14:creationId xmlns:p14="http://schemas.microsoft.com/office/powerpoint/2010/main" val="553038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33</a:t>
            </a:fld>
            <a:endParaRPr lang="en-GB" dirty="0"/>
          </a:p>
        </p:txBody>
      </p:sp>
    </p:spTree>
    <p:extLst>
      <p:ext uri="{BB962C8B-B14F-4D97-AF65-F5344CB8AC3E}">
        <p14:creationId xmlns:p14="http://schemas.microsoft.com/office/powerpoint/2010/main" val="125762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0EC18FEB-43E9-4B20-9BB4-A0700AA47616}"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7885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7885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ACFD4B2-C128-404A-A5EF-FFB17DC2BC48}" type="slidenum">
              <a:rPr lang="de-DE" altLang="en-US" smtClean="0">
                <a:cs typeface="Arial" pitchFamily="34" charset="0"/>
              </a:rPr>
              <a:pPr eaLnBrk="1" fontAlgn="base" hangingPunct="1">
                <a:spcBef>
                  <a:spcPct val="0"/>
                </a:spcBef>
                <a:spcAft>
                  <a:spcPct val="0"/>
                </a:spcAft>
              </a:pPr>
              <a:t>34</a:t>
            </a:fld>
            <a:endParaRPr lang="de-DE" altLang="en-US">
              <a:cs typeface="Arial" pitchFamily="34" charset="0"/>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42154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t>Location, </a:t>
            </a:r>
          </a:p>
        </p:txBody>
      </p:sp>
      <p:sp>
        <p:nvSpPr>
          <p:cNvPr id="7885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t>Name of the Author</a:t>
            </a:r>
          </a:p>
        </p:txBody>
      </p:sp>
      <p:sp>
        <p:nvSpPr>
          <p:cNvPr id="7885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FD4B2-C128-404A-A5EF-FFB17DC2BC48}" type="slidenum">
              <a:rPr kumimoji="0" lang="de-DE" alt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DE" alt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26828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36</a:t>
            </a:fld>
            <a:endParaRPr lang="en-GB" dirty="0"/>
          </a:p>
        </p:txBody>
      </p:sp>
    </p:spTree>
    <p:extLst>
      <p:ext uri="{BB962C8B-B14F-4D97-AF65-F5344CB8AC3E}">
        <p14:creationId xmlns:p14="http://schemas.microsoft.com/office/powerpoint/2010/main" val="2168690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37</a:t>
            </a:fld>
            <a:endParaRPr lang="en-GB" dirty="0"/>
          </a:p>
        </p:txBody>
      </p:sp>
    </p:spTree>
    <p:extLst>
      <p:ext uri="{BB962C8B-B14F-4D97-AF65-F5344CB8AC3E}">
        <p14:creationId xmlns:p14="http://schemas.microsoft.com/office/powerpoint/2010/main" val="3756482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38</a:t>
            </a:fld>
            <a:endParaRPr lang="en-GB" dirty="0"/>
          </a:p>
        </p:txBody>
      </p:sp>
    </p:spTree>
    <p:extLst>
      <p:ext uri="{BB962C8B-B14F-4D97-AF65-F5344CB8AC3E}">
        <p14:creationId xmlns:p14="http://schemas.microsoft.com/office/powerpoint/2010/main" val="1751229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39</a:t>
            </a:fld>
            <a:endParaRPr lang="en-GB" dirty="0"/>
          </a:p>
        </p:txBody>
      </p:sp>
    </p:spTree>
    <p:extLst>
      <p:ext uri="{BB962C8B-B14F-4D97-AF65-F5344CB8AC3E}">
        <p14:creationId xmlns:p14="http://schemas.microsoft.com/office/powerpoint/2010/main" val="3548047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40</a:t>
            </a:fld>
            <a:endParaRPr lang="en-GB" dirty="0"/>
          </a:p>
        </p:txBody>
      </p:sp>
    </p:spTree>
    <p:extLst>
      <p:ext uri="{BB962C8B-B14F-4D97-AF65-F5344CB8AC3E}">
        <p14:creationId xmlns:p14="http://schemas.microsoft.com/office/powerpoint/2010/main" val="304251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4</a:t>
            </a:fld>
            <a:endParaRPr lang="en-GB" dirty="0"/>
          </a:p>
        </p:txBody>
      </p:sp>
    </p:spTree>
    <p:extLst>
      <p:ext uri="{BB962C8B-B14F-4D97-AF65-F5344CB8AC3E}">
        <p14:creationId xmlns:p14="http://schemas.microsoft.com/office/powerpoint/2010/main" val="154153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113550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6</a:t>
            </a:fld>
            <a:endParaRPr lang="en-GB" dirty="0"/>
          </a:p>
        </p:txBody>
      </p:sp>
    </p:spTree>
    <p:extLst>
      <p:ext uri="{BB962C8B-B14F-4D97-AF65-F5344CB8AC3E}">
        <p14:creationId xmlns:p14="http://schemas.microsoft.com/office/powerpoint/2010/main" val="21165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7</a:t>
            </a:fld>
            <a:endParaRPr lang="en-GB" dirty="0"/>
          </a:p>
        </p:txBody>
      </p:sp>
    </p:spTree>
    <p:extLst>
      <p:ext uri="{BB962C8B-B14F-4D97-AF65-F5344CB8AC3E}">
        <p14:creationId xmlns:p14="http://schemas.microsoft.com/office/powerpoint/2010/main" val="60147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9</a:t>
            </a:fld>
            <a:endParaRPr lang="en-GB" dirty="0"/>
          </a:p>
        </p:txBody>
      </p:sp>
    </p:spTree>
    <p:extLst>
      <p:ext uri="{BB962C8B-B14F-4D97-AF65-F5344CB8AC3E}">
        <p14:creationId xmlns:p14="http://schemas.microsoft.com/office/powerpoint/2010/main" val="111827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10</a:t>
            </a:fld>
            <a:endParaRPr lang="en-GB" dirty="0"/>
          </a:p>
        </p:txBody>
      </p:sp>
    </p:spTree>
    <p:extLst>
      <p:ext uri="{BB962C8B-B14F-4D97-AF65-F5344CB8AC3E}">
        <p14:creationId xmlns:p14="http://schemas.microsoft.com/office/powerpoint/2010/main" val="553031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3.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Master" Target="../slideMasters/slideMaster2.xml"/><Relationship Id="rId2" Type="http://schemas.openxmlformats.org/officeDocument/2006/relationships/tags" Target="../tags/tag22.xml"/><Relationship Id="rId16" Type="http://schemas.openxmlformats.org/officeDocument/2006/relationships/tags" Target="../tags/tag36.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398C4F-30BD-4B46-A98A-F5D10EC29BBA}" type="slidenum">
              <a:rPr/>
              <a:pPr>
                <a:defRPr/>
              </a:pPr>
              <a:t>‹#›</a:t>
            </a:fld>
            <a:endParaRPr dirty="0"/>
          </a:p>
        </p:txBody>
      </p:sp>
    </p:spTree>
    <p:extLst>
      <p:ext uri="{BB962C8B-B14F-4D97-AF65-F5344CB8AC3E}">
        <p14:creationId xmlns:p14="http://schemas.microsoft.com/office/powerpoint/2010/main" val="33150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1416735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20220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Definition of </a:t>
              </a:r>
              <a:r>
                <a:rPr lang="en-GB" altLang="en-US" sz="1800" dirty="0" err="1">
                  <a:solidFill>
                    <a:srgbClr val="585858"/>
                  </a:solidFill>
                </a:rPr>
                <a:t>b.o.p</a:t>
              </a:r>
              <a:r>
                <a:rPr lang="en-GB" altLang="en-US" sz="1800" dirty="0">
                  <a:solidFill>
                    <a:srgbClr val="585858"/>
                  </a:solidFill>
                </a:rPr>
                <a:t>. and </a:t>
              </a:r>
              <a:r>
                <a:rPr lang="en-GB" altLang="en-US" sz="1800" dirty="0" err="1">
                  <a:solidFill>
                    <a:srgbClr val="585858"/>
                  </a:solidFill>
                </a:rPr>
                <a:t>i.i.p</a:t>
              </a:r>
              <a:r>
                <a:rPr lang="en-GB" altLang="en-US" sz="18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D98E53-3031-4C80-8997-F309AB83E594}"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94984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endParaRPr lang="en-GB" dirty="0"/>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08C63CC-31C0-466F-9F86-F83036EED64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4159728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9991870-4E99-4D5C-A714-4F84DE82729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4551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B5476AD-9A67-42C5-B7C2-0410DC71F41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93057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7670C87-9343-44C0-863A-9D62BE79B3B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166597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37EA04-8F89-4C51-9102-31BF224FBC7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21179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FE212DA-827C-4026-8844-0E81B501F919}"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715965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20B0A5-035F-413E-8CD0-B23320D3E6B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599897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F50125-0F8D-46F4-8681-D43803EA9D4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95213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3"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EA2A107-0EF0-4DC2-ABFA-9797A0C0C5C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280729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4E8C8A-5A6D-493D-8C6B-3A4D8AAA565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683944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E75755-7F2F-478F-942D-CD0B7D9F96C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8588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and 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4" name="Parallelogram 3"/>
          <p:cNvSpPr/>
          <p:nvPr userDrawn="1"/>
        </p:nvSpPr>
        <p:spPr bwMode="auto">
          <a:xfrm>
            <a:off x="0" y="1109663"/>
            <a:ext cx="9144000" cy="3613150"/>
          </a:xfrm>
          <a:custGeom>
            <a:avLst/>
            <a:gdLst/>
            <a:ahLst/>
            <a:cxnLst/>
            <a:rect l="l" t="t" r="r" b="b"/>
            <a:pathLst>
              <a:path w="9144000" h="3613150">
                <a:moveTo>
                  <a:pt x="433207" y="0"/>
                </a:moveTo>
                <a:lnTo>
                  <a:pt x="9144000" y="0"/>
                </a:lnTo>
                <a:lnTo>
                  <a:pt x="9144000"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E068855-C961-4483-9D41-5C09985A275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045782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dirty="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5857609-3FBF-46D5-9362-69D04036F63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475382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EE3AB74-96D8-4A12-A7AC-644765BD4F7D}"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79099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398C4F-30BD-4B46-A98A-F5D10EC29BB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799443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dirty="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6D8665E-21DE-4CEF-8D6D-21DD29ECC9E6}"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732836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ext Placeholder 6"/>
          <p:cNvSpPr>
            <a:spLocks noGrp="1"/>
          </p:cNvSpPr>
          <p:nvPr>
            <p:ph type="body" sz="quarter" idx="12"/>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5" name="Footer Placeholder 3"/>
          <p:cNvSpPr>
            <a:spLocks noGrp="1"/>
          </p:cNvSpPr>
          <p:nvPr>
            <p:ph type="ftr" sz="quarter" idx="13"/>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r>
              <a:rPr lang="en-GB">
                <a:solidFill>
                  <a:srgbClr val="585858"/>
                </a:solidFill>
              </a:rPr>
              <a:t>Enter presentation title by changing the footer.</a:t>
            </a:r>
          </a:p>
        </p:txBody>
      </p:sp>
      <p:sp>
        <p:nvSpPr>
          <p:cNvPr id="7" name="Slide Number Placeholder 4"/>
          <p:cNvSpPr>
            <a:spLocks noGrp="1"/>
          </p:cNvSpPr>
          <p:nvPr>
            <p:ph type="sldNum" sz="quarter" idx="14"/>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1957CD3F-448C-4A30-B028-4703ADEE3DA7}"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72329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2"/>
          </p:nvPr>
        </p:nvSpPr>
        <p:spPr>
          <a:xfrm>
            <a:off x="4643439" y="1059657"/>
            <a:ext cx="4224337" cy="3364706"/>
          </a:xfrm>
        </p:spPr>
        <p:txBody>
          <a:bodyPr/>
          <a:lstStyle/>
          <a:p>
            <a:pPr lvl="0"/>
            <a:r>
              <a:rPr lang="en-US" noProof="0"/>
              <a:t>Click icon to add picture</a:t>
            </a:r>
            <a:endParaRPr lang="en-GB" noProof="0"/>
          </a:p>
        </p:txBody>
      </p:sp>
      <p:sp>
        <p:nvSpPr>
          <p:cNvPr id="10" name="Text Placeholder 9"/>
          <p:cNvSpPr>
            <a:spLocks noGrp="1"/>
          </p:cNvSpPr>
          <p:nvPr>
            <p:ph type="body" sz="quarter" idx="13"/>
          </p:nvPr>
        </p:nvSpPr>
        <p:spPr>
          <a:xfrm>
            <a:off x="288751" y="1071433"/>
            <a:ext cx="4224338" cy="334565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6"/>
          <p:cNvSpPr>
            <a:spLocks noGrp="1"/>
          </p:cNvSpPr>
          <p:nvPr>
            <p:ph type="body" sz="quarter" idx="14"/>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4"/>
          <p:cNvSpPr>
            <a:spLocks noGrp="1"/>
          </p:cNvSpPr>
          <p:nvPr>
            <p:ph type="ftr" sz="quarter" idx="15"/>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r>
              <a:rPr lang="en-US">
                <a:solidFill>
                  <a:srgbClr val="585858"/>
                </a:solidFill>
              </a:rPr>
              <a:t>Recent CCyB decisions - a cross-country perspective</a:t>
            </a:r>
            <a:endParaRPr lang="en-GB" dirty="0">
              <a:solidFill>
                <a:srgbClr val="585858"/>
              </a:solidFill>
            </a:endParaRPr>
          </a:p>
        </p:txBody>
      </p:sp>
      <p:sp>
        <p:nvSpPr>
          <p:cNvPr id="7" name="Slide Number Placeholder 5"/>
          <p:cNvSpPr>
            <a:spLocks noGrp="1"/>
          </p:cNvSpPr>
          <p:nvPr>
            <p:ph type="sldNum" sz="quarter" idx="16"/>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40948003-AE08-4A37-88D9-9334C95C8C3B}"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798856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28848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7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ChangeArrowheads="1"/>
          </p:cNvSpPr>
          <p:nvPr/>
        </p:nvSpPr>
        <p:spPr bwMode="auto">
          <a:xfrm>
            <a:off x="271463" y="78581"/>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defRPr/>
            </a:pPr>
            <a:r>
              <a:rPr lang="en-GB" altLang="en-US">
                <a:solidFill>
                  <a:srgbClr val="FFFFFF"/>
                </a:solidFill>
                <a:ea typeface="ヒラギノ角ゴ Pro W3" charset="-128"/>
              </a:rPr>
              <a:t>Rubric</a:t>
            </a:r>
          </a:p>
        </p:txBody>
      </p:sp>
      <p:sp>
        <p:nvSpPr>
          <p:cNvPr id="8" name="Rectangle 9"/>
          <p:cNvSpPr>
            <a:spLocks noChangeArrowheads="1"/>
          </p:cNvSpPr>
          <p:nvPr/>
        </p:nvSpPr>
        <p:spPr bwMode="auto">
          <a:xfrm>
            <a:off x="6534151" y="4857750"/>
            <a:ext cx="2290763" cy="1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hangingPunct="0">
              <a:lnSpc>
                <a:spcPts val="1200"/>
              </a:lnSpc>
              <a:defRPr/>
            </a:pPr>
            <a:r>
              <a:rPr lang="en-GB" altLang="en-US" sz="900" dirty="0">
                <a:solidFill>
                  <a:srgbClr val="004B95"/>
                </a:solidFill>
              </a:rPr>
              <a:t>www.bankingsupervision.ecb.europa.eu © </a:t>
            </a:r>
          </a:p>
        </p:txBody>
      </p:sp>
      <p:pic>
        <p:nvPicPr>
          <p:cNvPr id="9" name="Picture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50292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userDrawn="1"/>
        </p:nvSpPr>
        <p:spPr bwMode="auto">
          <a:xfrm>
            <a:off x="0" y="-6072"/>
            <a:ext cx="184731"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charset="-128"/>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6"/>
          <p:cNvSpPr>
            <a:spLocks noGrp="1"/>
          </p:cNvSpPr>
          <p:nvPr>
            <p:ph type="body" sz="quarter" idx="12"/>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dirty="0"/>
              <a:t>Click to edit Master text styles</a:t>
            </a:r>
          </a:p>
        </p:txBody>
      </p:sp>
      <p:sp>
        <p:nvSpPr>
          <p:cNvPr id="11" name="Footer Placeholder 3"/>
          <p:cNvSpPr>
            <a:spLocks noGrp="1"/>
          </p:cNvSpPr>
          <p:nvPr>
            <p:ph type="ftr" sz="quarter" idx="13"/>
          </p:nvPr>
        </p:nvSpPr>
        <p:spPr>
          <a:xfrm>
            <a:off x="269875" y="4857750"/>
            <a:ext cx="3213100" cy="141685"/>
          </a:xfrm>
          <a:prstGeom prst="rect">
            <a:avLst/>
          </a:prstGeom>
        </p:spPr>
        <p:txBody>
          <a:bodyPr/>
          <a:lstStyle>
            <a:lvl1pPr eaLnBrk="1" fontAlgn="auto" hangingPunct="1">
              <a:spcAft>
                <a:spcPts val="0"/>
              </a:spcAft>
              <a:defRPr>
                <a:ea typeface="+mn-ea"/>
              </a:defRPr>
            </a:lvl1pPr>
          </a:lstStyle>
          <a:p>
            <a:pPr>
              <a:defRPr/>
            </a:pPr>
            <a:r>
              <a:rPr lang="en-GB">
                <a:solidFill>
                  <a:srgbClr val="585858"/>
                </a:solidFill>
              </a:rPr>
              <a:t>DG Micro-Prudential Supervision IV, Planning &amp; Coordination of SEP</a:t>
            </a:r>
          </a:p>
        </p:txBody>
      </p:sp>
      <p:sp>
        <p:nvSpPr>
          <p:cNvPr id="12" name="Slide Number Placeholder 4"/>
          <p:cNvSpPr>
            <a:spLocks noGrp="1"/>
          </p:cNvSpPr>
          <p:nvPr>
            <p:ph type="sldNum" sz="quarter" idx="14"/>
          </p:nvPr>
        </p:nvSpPr>
        <p:spPr>
          <a:xfrm>
            <a:off x="4357689" y="4857750"/>
            <a:ext cx="414337" cy="179785"/>
          </a:xfrm>
          <a:prstGeom prst="rect">
            <a:avLst/>
          </a:prstGeom>
        </p:spPr>
        <p:txBody>
          <a:bodyPr/>
          <a:lstStyle>
            <a:lvl1pPr eaLnBrk="1" fontAlgn="auto" hangingPunct="1">
              <a:spcAft>
                <a:spcPts val="0"/>
              </a:spcAft>
              <a:defRPr>
                <a:ea typeface="+mn-ea"/>
              </a:defRPr>
            </a:lvl1pPr>
          </a:lstStyle>
          <a:p>
            <a:pPr>
              <a:defRPr/>
            </a:pPr>
            <a:fld id="{309D646D-6111-4C72-98C5-35C2739D4447}"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2568843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401930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846529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3575359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p:cNvSpPr>
          <p:nvPr>
            <p:ph type="title"/>
          </p:nvPr>
        </p:nvSpPr>
        <p:spPr/>
        <p:txBody>
          <a:bodyPr/>
          <a:lstStyle/>
          <a:p>
            <a:r>
              <a:rPr lang="en-US"/>
              <a:t>Click to edit Master title style</a:t>
            </a:r>
            <a:endParaRPr lang="en-GB"/>
          </a:p>
        </p:txBody>
      </p:sp>
      <p:sp>
        <p:nvSpPr>
          <p:cNvPr id="4" name="Slide Number Placeholder 4"/>
          <p:cNvSpPr>
            <a:spLocks noGrp="1"/>
          </p:cNvSpPr>
          <p:nvPr>
            <p:ph type="sldNum" sz="quarter" idx="10"/>
          </p:nvPr>
        </p:nvSpPr>
        <p:spPr>
          <a:xfrm>
            <a:off x="4364039" y="4767263"/>
            <a:ext cx="414337" cy="179785"/>
          </a:xfrm>
          <a:prstGeom prst="rect">
            <a:avLst/>
          </a:prstGeom>
        </p:spPr>
        <p:txBody>
          <a:bodyPr/>
          <a:lstStyle>
            <a:lvl1pPr eaLnBrk="1" fontAlgn="auto" hangingPunct="1">
              <a:spcAft>
                <a:spcPts val="0"/>
              </a:spcAft>
              <a:defRPr>
                <a:ea typeface="+mn-ea"/>
              </a:defRPr>
            </a:lvl1pPr>
          </a:lstStyle>
          <a:p>
            <a:pPr>
              <a:defRPr/>
            </a:pPr>
            <a:fld id="{B31AF790-1B15-4D24-8970-A20A185C0E31}" type="slidenum">
              <a:rPr lang="en-GB">
                <a:solidFill>
                  <a:srgbClr val="585858"/>
                </a:solidFill>
              </a:rPr>
              <a:pPr>
                <a:defRPr/>
              </a:pPr>
              <a:t>‹#›</a:t>
            </a:fld>
            <a:endParaRPr lang="en-GB">
              <a:solidFill>
                <a:srgbClr val="585858"/>
              </a:solidFill>
            </a:endParaRPr>
          </a:p>
        </p:txBody>
      </p:sp>
    </p:spTree>
    <p:extLst>
      <p:ext uri="{BB962C8B-B14F-4D97-AF65-F5344CB8AC3E}">
        <p14:creationId xmlns:p14="http://schemas.microsoft.com/office/powerpoint/2010/main" val="4014703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7" y="495300"/>
            <a:ext cx="8594725" cy="471488"/>
          </a:xfrm>
        </p:spPr>
        <p:txBody>
          <a:bodyPr/>
          <a:lstStyle/>
          <a:p>
            <a:r>
              <a:rPr lang="en-US" noProof="0"/>
              <a:t>Click to edit Master title style</a:t>
            </a:r>
            <a:endParaRPr lang="en-GB" noProof="0"/>
          </a:p>
        </p:txBody>
      </p:sp>
      <p:sp>
        <p:nvSpPr>
          <p:cNvPr id="3" name="Chart Placeholder 2"/>
          <p:cNvSpPr>
            <a:spLocks noGrp="1"/>
          </p:cNvSpPr>
          <p:nvPr>
            <p:ph type="chart" idx="1"/>
          </p:nvPr>
        </p:nvSpPr>
        <p:spPr>
          <a:xfrm>
            <a:off x="269877" y="1071564"/>
            <a:ext cx="8594725" cy="3351610"/>
          </a:xfrm>
        </p:spPr>
        <p:txBody>
          <a:bodyPr/>
          <a:lstStyle/>
          <a:p>
            <a:pPr lvl="0"/>
            <a:r>
              <a:rPr lang="en-US" noProof="0"/>
              <a:t>Click icon to add chart</a:t>
            </a:r>
            <a:endParaRPr lang="en-GB" noProof="0"/>
          </a:p>
        </p:txBody>
      </p:sp>
      <p:sp>
        <p:nvSpPr>
          <p:cNvPr id="7" name="Text Placeholder 6"/>
          <p:cNvSpPr>
            <a:spLocks noGrp="1"/>
          </p:cNvSpPr>
          <p:nvPr>
            <p:ph type="body" sz="quarter" idx="12"/>
          </p:nvPr>
        </p:nvSpPr>
        <p:spPr>
          <a:xfrm>
            <a:off x="279400" y="4438651"/>
            <a:ext cx="8610600" cy="347663"/>
          </a:xfrm>
        </p:spPr>
        <p:txBody>
          <a:bodyPr/>
          <a:lstStyle>
            <a:lvl1pPr marL="0" indent="0">
              <a:buFontTx/>
              <a:buNone/>
              <a:defRPr sz="1600"/>
            </a:lvl1pPr>
          </a:lstStyle>
          <a:p>
            <a:pPr lvl="0"/>
            <a:r>
              <a:rPr lang="en-US" noProof="0"/>
              <a:t>Click to edit Master text styles</a:t>
            </a:r>
          </a:p>
        </p:txBody>
      </p:sp>
      <p:sp>
        <p:nvSpPr>
          <p:cNvPr id="10" name="Text Placeholder 6"/>
          <p:cNvSpPr>
            <a:spLocks noGrp="1"/>
          </p:cNvSpPr>
          <p:nvPr>
            <p:ph type="body" sz="quarter" idx="13"/>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3"/>
          <p:cNvSpPr>
            <a:spLocks noGrp="1"/>
          </p:cNvSpPr>
          <p:nvPr>
            <p:ph type="ftr" sz="quarter" idx="14"/>
          </p:nvPr>
        </p:nvSpPr>
        <p:spPr>
          <a:xfrm>
            <a:off x="269875" y="4857750"/>
            <a:ext cx="3213100" cy="141685"/>
          </a:xfrm>
          <a:prstGeom prst="rect">
            <a:avLst/>
          </a:prstGeom>
        </p:spPr>
        <p:txBody>
          <a:bodyPr/>
          <a:lstStyle>
            <a:lvl1pPr eaLnBrk="1" hangingPunct="1">
              <a:defRPr>
                <a:latin typeface="Gill Sans MT" pitchFamily="34" charset="0"/>
                <a:ea typeface="+mn-ea"/>
              </a:defRPr>
            </a:lvl1pPr>
          </a:lstStyle>
          <a:p>
            <a:pPr>
              <a:defRPr/>
            </a:pPr>
            <a:r>
              <a:rPr lang="en-GB">
                <a:solidFill>
                  <a:srgbClr val="585858"/>
                </a:solidFill>
              </a:rPr>
              <a:t>Enter presentation title by changing the footer.</a:t>
            </a:r>
          </a:p>
        </p:txBody>
      </p:sp>
      <p:sp>
        <p:nvSpPr>
          <p:cNvPr id="8" name="Slide Number Placeholder 4"/>
          <p:cNvSpPr>
            <a:spLocks noGrp="1"/>
          </p:cNvSpPr>
          <p:nvPr>
            <p:ph type="sldNum" sz="quarter" idx="15"/>
          </p:nvPr>
        </p:nvSpPr>
        <p:spPr>
          <a:xfrm>
            <a:off x="4357691" y="4866085"/>
            <a:ext cx="414337" cy="179784"/>
          </a:xfrm>
          <a:prstGeom prst="rect">
            <a:avLst/>
          </a:prstGeom>
        </p:spPr>
        <p:txBody>
          <a:bodyPr/>
          <a:lstStyle>
            <a:lvl1pPr eaLnBrk="1" hangingPunct="1">
              <a:defRPr>
                <a:latin typeface="Gill Sans MT"/>
              </a:defRPr>
            </a:lvl1pPr>
          </a:lstStyle>
          <a:p>
            <a:fld id="{11CC87F4-4704-450A-8DBC-E01BDFED790A}" type="slidenum">
              <a:rPr lang="en-GB" altLang="en-US">
                <a:solidFill>
                  <a:srgbClr val="585858"/>
                </a:solidFill>
              </a:rPr>
              <a:pPr/>
              <a:t>‹#›</a:t>
            </a:fld>
            <a:endParaRPr lang="en-GB" altLang="en-US">
              <a:solidFill>
                <a:srgbClr val="585858"/>
              </a:solidFill>
            </a:endParaRPr>
          </a:p>
        </p:txBody>
      </p:sp>
    </p:spTree>
    <p:extLst>
      <p:ext uri="{BB962C8B-B14F-4D97-AF65-F5344CB8AC3E}">
        <p14:creationId xmlns:p14="http://schemas.microsoft.com/office/powerpoint/2010/main" val="1042684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8" y="495301"/>
            <a:ext cx="8594725" cy="471488"/>
          </a:xfrm>
        </p:spPr>
        <p:txBody>
          <a:bodyPr/>
          <a:lstStyle/>
          <a:p>
            <a:r>
              <a:rPr lang="en-US" noProof="0"/>
              <a:t>Click to edit Master title style</a:t>
            </a:r>
            <a:endParaRPr lang="en-GB" noProof="0"/>
          </a:p>
        </p:txBody>
      </p:sp>
      <p:sp>
        <p:nvSpPr>
          <p:cNvPr id="3" name="Chart Placeholder 2"/>
          <p:cNvSpPr>
            <a:spLocks noGrp="1"/>
          </p:cNvSpPr>
          <p:nvPr>
            <p:ph type="chart" idx="1"/>
          </p:nvPr>
        </p:nvSpPr>
        <p:spPr>
          <a:xfrm>
            <a:off x="269878" y="1071564"/>
            <a:ext cx="8594725" cy="3351610"/>
          </a:xfrm>
        </p:spPr>
        <p:txBody>
          <a:bodyPr/>
          <a:lstStyle/>
          <a:p>
            <a:pPr lvl="0"/>
            <a:r>
              <a:rPr lang="en-US" noProof="0"/>
              <a:t>Click icon to add chart</a:t>
            </a:r>
            <a:endParaRPr lang="en-GB" noProof="0"/>
          </a:p>
        </p:txBody>
      </p:sp>
      <p:sp>
        <p:nvSpPr>
          <p:cNvPr id="7" name="Text Placeholder 6"/>
          <p:cNvSpPr>
            <a:spLocks noGrp="1"/>
          </p:cNvSpPr>
          <p:nvPr>
            <p:ph type="body" sz="quarter" idx="12"/>
          </p:nvPr>
        </p:nvSpPr>
        <p:spPr>
          <a:xfrm>
            <a:off x="279400" y="4438651"/>
            <a:ext cx="8610600" cy="347663"/>
          </a:xfrm>
        </p:spPr>
        <p:txBody>
          <a:bodyPr/>
          <a:lstStyle>
            <a:lvl1pPr marL="0" indent="0">
              <a:buFontTx/>
              <a:buNone/>
              <a:defRPr sz="1600"/>
            </a:lvl1pPr>
          </a:lstStyle>
          <a:p>
            <a:pPr lvl="0"/>
            <a:r>
              <a:rPr lang="en-US" noProof="0"/>
              <a:t>Click to edit Master text styles</a:t>
            </a:r>
          </a:p>
        </p:txBody>
      </p:sp>
      <p:sp>
        <p:nvSpPr>
          <p:cNvPr id="10" name="Text Placeholder 6"/>
          <p:cNvSpPr>
            <a:spLocks noGrp="1"/>
          </p:cNvSpPr>
          <p:nvPr>
            <p:ph type="body" sz="quarter" idx="13"/>
          </p:nvPr>
        </p:nvSpPr>
        <p:spPr>
          <a:xfrm>
            <a:off x="273424" y="87474"/>
            <a:ext cx="8547048" cy="27003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3"/>
          <p:cNvSpPr>
            <a:spLocks noGrp="1"/>
          </p:cNvSpPr>
          <p:nvPr>
            <p:ph type="ftr" sz="quarter" idx="14"/>
          </p:nvPr>
        </p:nvSpPr>
        <p:spPr>
          <a:xfrm>
            <a:off x="269875" y="4857750"/>
            <a:ext cx="3213100" cy="141685"/>
          </a:xfrm>
          <a:prstGeom prst="rect">
            <a:avLst/>
          </a:prstGeom>
        </p:spPr>
        <p:txBody>
          <a:bodyPr/>
          <a:lstStyle>
            <a:lvl1pPr eaLnBrk="1" hangingPunct="1">
              <a:defRPr>
                <a:latin typeface="Gill Sans MT" pitchFamily="34" charset="0"/>
                <a:ea typeface="+mn-ea"/>
              </a:defRPr>
            </a:lvl1pPr>
          </a:lstStyle>
          <a:p>
            <a:pPr>
              <a:defRPr/>
            </a:pPr>
            <a:r>
              <a:rPr lang="en-GB">
                <a:solidFill>
                  <a:srgbClr val="585858"/>
                </a:solidFill>
              </a:rPr>
              <a:t>Enter presentation title by changing the footer.</a:t>
            </a:r>
          </a:p>
        </p:txBody>
      </p:sp>
      <p:sp>
        <p:nvSpPr>
          <p:cNvPr id="8" name="Slide Number Placeholder 4"/>
          <p:cNvSpPr>
            <a:spLocks noGrp="1"/>
          </p:cNvSpPr>
          <p:nvPr>
            <p:ph type="sldNum" sz="quarter" idx="15"/>
          </p:nvPr>
        </p:nvSpPr>
        <p:spPr>
          <a:xfrm>
            <a:off x="4357691" y="4866085"/>
            <a:ext cx="414337" cy="179784"/>
          </a:xfrm>
          <a:prstGeom prst="rect">
            <a:avLst/>
          </a:prstGeom>
        </p:spPr>
        <p:txBody>
          <a:bodyPr/>
          <a:lstStyle>
            <a:lvl1pPr eaLnBrk="1" hangingPunct="1">
              <a:defRPr>
                <a:latin typeface="Gill Sans MT"/>
              </a:defRPr>
            </a:lvl1pPr>
          </a:lstStyle>
          <a:p>
            <a:fld id="{11CC87F4-4704-450A-8DBC-E01BDFED790A}" type="slidenum">
              <a:rPr lang="en-GB" altLang="en-US">
                <a:solidFill>
                  <a:srgbClr val="585858"/>
                </a:solidFill>
              </a:rPr>
              <a:pPr/>
              <a:t>‹#›</a:t>
            </a:fld>
            <a:endParaRPr lang="en-GB" altLang="en-US">
              <a:solidFill>
                <a:srgbClr val="585858"/>
              </a:solidFill>
            </a:endParaRPr>
          </a:p>
        </p:txBody>
      </p:sp>
    </p:spTree>
    <p:extLst>
      <p:ext uri="{BB962C8B-B14F-4D97-AF65-F5344CB8AC3E}">
        <p14:creationId xmlns:p14="http://schemas.microsoft.com/office/powerpoint/2010/main" val="1688869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13801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 id="2147486317"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extLst>
      <p:ext uri="{BB962C8B-B14F-4D97-AF65-F5344CB8AC3E}">
        <p14:creationId xmlns:p14="http://schemas.microsoft.com/office/powerpoint/2010/main" val="3706606258"/>
      </p:ext>
    </p:extLst>
  </p:cSld>
  <p:clrMap bg1="lt1" tx1="dk1" bg2="lt2" tx2="dk2" accent1="accent1" accent2="accent2" accent3="accent3" accent4="accent4" accent5="accent5" accent6="accent6" hlink="hlink" folHlink="folHlink"/>
  <p:sldLayoutIdLst>
    <p:sldLayoutId id="2147486319" r:id="rId1"/>
    <p:sldLayoutId id="2147486320" r:id="rId2"/>
    <p:sldLayoutId id="2147486321" r:id="rId3"/>
    <p:sldLayoutId id="2147486322" r:id="rId4"/>
    <p:sldLayoutId id="2147486323" r:id="rId5"/>
    <p:sldLayoutId id="2147486324" r:id="rId6"/>
    <p:sldLayoutId id="2147486325" r:id="rId7"/>
    <p:sldLayoutId id="2147486326" r:id="rId8"/>
    <p:sldLayoutId id="2147486327" r:id="rId9"/>
    <p:sldLayoutId id="2147486328" r:id="rId10"/>
    <p:sldLayoutId id="2147486329" r:id="rId11"/>
    <p:sldLayoutId id="2147486330" r:id="rId12"/>
    <p:sldLayoutId id="2147486331" r:id="rId13"/>
    <p:sldLayoutId id="2147486332" r:id="rId14"/>
    <p:sldLayoutId id="2147486333" r:id="rId15"/>
    <p:sldLayoutId id="2147486334" r:id="rId16"/>
    <p:sldLayoutId id="2147486335" r:id="rId17"/>
    <p:sldLayoutId id="2147486336" r:id="rId18"/>
    <p:sldLayoutId id="2147486337" r:id="rId19"/>
    <p:sldLayoutId id="2147486338" r:id="rId20"/>
    <p:sldLayoutId id="2147486339" r:id="rId21"/>
    <p:sldLayoutId id="2147486340" r:id="rId22"/>
    <p:sldLayoutId id="2147486341" r:id="rId23"/>
    <p:sldLayoutId id="2147486342" r:id="rId24"/>
    <p:sldLayoutId id="2147486343" r:id="rId25"/>
    <p:sldLayoutId id="2147486344" r:id="rId26"/>
    <p:sldLayoutId id="2147486345" r:id="rId27"/>
    <p:sldLayoutId id="2147486346" r:id="rId28"/>
    <p:sldLayoutId id="2147486347" r:id="rId29"/>
    <p:sldLayoutId id="2147486348" r:id="rId30"/>
  </p:sldLayoutIdLst>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50" algn="l" rtl="0" eaLnBrk="0" fontAlgn="base" hangingPunct="0">
        <a:spcBef>
          <a:spcPct val="0"/>
        </a:spcBef>
        <a:spcAft>
          <a:spcPct val="0"/>
        </a:spcAft>
        <a:defRPr>
          <a:solidFill>
            <a:schemeClr val="tx1"/>
          </a:solidFill>
          <a:latin typeface="+mn-lt"/>
          <a:cs typeface="+mn-cs"/>
        </a:defRPr>
      </a:lvl2pPr>
      <a:lvl3pPr marL="596900" algn="l" rtl="0" eaLnBrk="0" fontAlgn="base" hangingPunct="0">
        <a:spcBef>
          <a:spcPct val="0"/>
        </a:spcBef>
        <a:spcAft>
          <a:spcPct val="0"/>
        </a:spcAft>
        <a:defRPr sz="1600">
          <a:solidFill>
            <a:schemeClr val="tx1"/>
          </a:solidFill>
          <a:latin typeface="+mn-lt"/>
          <a:cs typeface="+mn-cs"/>
        </a:defRPr>
      </a:lvl3pPr>
      <a:lvl4pPr marL="914400" algn="l" rtl="0" eaLnBrk="0" fontAlgn="base" hangingPunct="0">
        <a:spcBef>
          <a:spcPct val="0"/>
        </a:spcBef>
        <a:spcAft>
          <a:spcPct val="0"/>
        </a:spcAft>
        <a:defRPr sz="1600">
          <a:solidFill>
            <a:schemeClr val="tx1"/>
          </a:solidFill>
          <a:latin typeface="+mn-lt"/>
          <a:cs typeface="+mn-cs"/>
        </a:defRPr>
      </a:lvl4pPr>
      <a:lvl5pPr marL="1219200"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4.xml"/><Relationship Id="rId7"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168701" y="1362989"/>
            <a:ext cx="3858176" cy="1591932"/>
          </a:xfrm>
        </p:spPr>
        <p:txBody>
          <a:bodyPr/>
          <a:lstStyle/>
          <a:p>
            <a:pPr>
              <a:lnSpc>
                <a:spcPct val="100000"/>
              </a:lnSpc>
            </a:pPr>
            <a:r>
              <a:rPr lang="en-GB" altLang="en-US" sz="2400" dirty="0"/>
              <a:t>Climate change and monetary policy: some takeaways from the ECB’s strategy review</a:t>
            </a:r>
          </a:p>
        </p:txBody>
      </p:sp>
      <p:sp>
        <p:nvSpPr>
          <p:cNvPr id="24579" name="Subtitle 8"/>
          <p:cNvSpPr>
            <a:spLocks noGrp="1"/>
          </p:cNvSpPr>
          <p:nvPr>
            <p:ph type="subTitle" idx="4294967295"/>
          </p:nvPr>
        </p:nvSpPr>
        <p:spPr>
          <a:xfrm>
            <a:off x="168702" y="3225193"/>
            <a:ext cx="3181250" cy="1025525"/>
          </a:xfrm>
        </p:spPr>
        <p:txBody>
          <a:bodyPr/>
          <a:lstStyle/>
          <a:p>
            <a:pPr>
              <a:lnSpc>
                <a:spcPts val="2400"/>
              </a:lnSpc>
            </a:pPr>
            <a:r>
              <a:rPr lang="en-GB" altLang="en-US" sz="2000" dirty="0">
                <a:solidFill>
                  <a:schemeClr val="tx2"/>
                </a:solidFill>
              </a:rPr>
              <a:t>Bruegel </a:t>
            </a:r>
          </a:p>
        </p:txBody>
      </p:sp>
      <p:pic>
        <p:nvPicPr>
          <p:cNvPr id="13" name="Picture Placeholder 12"/>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7159" b="7159"/>
          <a:stretch>
            <a:fillRect/>
          </a:stretch>
        </p:blipFill>
        <p:spPr/>
      </p:pic>
      <p:sp>
        <p:nvSpPr>
          <p:cNvPr id="24581" name="Text Placeholder 7"/>
          <p:cNvSpPr>
            <a:spLocks noGrp="1"/>
          </p:cNvSpPr>
          <p:nvPr>
            <p:ph type="body" sz="quarter" idx="4294967295"/>
          </p:nvPr>
        </p:nvSpPr>
        <p:spPr>
          <a:xfrm>
            <a:off x="3452506" y="4408488"/>
            <a:ext cx="5691494" cy="665162"/>
          </a:xfrm>
        </p:spPr>
        <p:txBody>
          <a:bodyPr anchor="ctr"/>
          <a:lstStyle/>
          <a:p>
            <a:pPr>
              <a:lnSpc>
                <a:spcPts val="2400"/>
              </a:lnSpc>
            </a:pPr>
            <a:r>
              <a:rPr lang="en-GB" altLang="en-US" sz="1800" dirty="0">
                <a:solidFill>
                  <a:srgbClr val="003299"/>
                </a:solidFill>
              </a:rPr>
              <a:t>Cornelia Holthausen (ECB)</a:t>
            </a:r>
            <a:endParaRPr lang="en-GB" altLang="en-US" sz="1800" dirty="0">
              <a:solidFill>
                <a:schemeClr val="tx2"/>
              </a:solidFill>
            </a:endParaRP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600" b="1" dirty="0">
                <a:solidFill>
                  <a:schemeClr val="bg1"/>
                </a:solidFill>
              </a:rPr>
              <a:t>13 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435343"/>
            <a:ext cx="8404225" cy="725314"/>
          </a:xfrm>
        </p:spPr>
        <p:txBody>
          <a:bodyPr/>
          <a:lstStyle/>
          <a:p>
            <a:r>
              <a:rPr lang="en-US" dirty="0"/>
              <a:t>Potential implications for the design of the monetary policy strategy</a:t>
            </a:r>
            <a:br>
              <a:rPr lang="en-US" dirty="0"/>
            </a:b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10</a:t>
            </a:fld>
            <a:endParaRPr lang="en-GB" dirty="0"/>
          </a:p>
        </p:txBody>
      </p:sp>
      <p:sp>
        <p:nvSpPr>
          <p:cNvPr id="7" name="Rectangle 6"/>
          <p:cNvSpPr/>
          <p:nvPr/>
        </p:nvSpPr>
        <p:spPr>
          <a:xfrm>
            <a:off x="107771" y="942445"/>
            <a:ext cx="8788400" cy="3077766"/>
          </a:xfrm>
          <a:prstGeom prst="rect">
            <a:avLst/>
          </a:prstGeom>
        </p:spPr>
        <p:txBody>
          <a:bodyPr wrap="square">
            <a:spAutoFit/>
          </a:bodyPr>
          <a:lstStyle/>
          <a:p>
            <a:pPr>
              <a:spcBef>
                <a:spcPts val="600"/>
              </a:spcBef>
              <a:spcAft>
                <a:spcPts val="600"/>
              </a:spcAft>
            </a:pPr>
            <a:endParaRPr lang="en-US" sz="1600" dirty="0">
              <a:solidFill>
                <a:schemeClr val="accent1"/>
              </a:solidFill>
            </a:endParaRPr>
          </a:p>
          <a:p>
            <a:pPr>
              <a:spcBef>
                <a:spcPts val="600"/>
              </a:spcBef>
              <a:spcAft>
                <a:spcPts val="600"/>
              </a:spcAft>
            </a:pPr>
            <a:r>
              <a:rPr lang="en-US" sz="1600" dirty="0">
                <a:solidFill>
                  <a:schemeClr val="accent1"/>
                </a:solidFill>
              </a:rPr>
              <a:t>1. Sustained impact of transition policies on inflation volatility, possible underlying trend:</a:t>
            </a:r>
          </a:p>
          <a:p>
            <a:pPr>
              <a:spcBef>
                <a:spcPts val="600"/>
              </a:spcBef>
              <a:spcAft>
                <a:spcPts val="600"/>
              </a:spcAft>
            </a:pPr>
            <a:r>
              <a:rPr lang="en-US" sz="1600" dirty="0">
                <a:sym typeface="Wingdings" panose="05000000000000000000" pitchFamily="2" charset="2"/>
              </a:rPr>
              <a:t> May call for a </a:t>
            </a:r>
            <a:r>
              <a:rPr lang="en-US" sz="1600" dirty="0"/>
              <a:t>re-examination of the role of headline vs. core inflation and/or </a:t>
            </a:r>
            <a:r>
              <a:rPr lang="en-US" sz="1600" dirty="0">
                <a:sym typeface="Wingdings" panose="05000000000000000000" pitchFamily="2" charset="2"/>
              </a:rPr>
              <a:t>for a lengthening </a:t>
            </a:r>
            <a:r>
              <a:rPr lang="en-US" sz="1600" dirty="0"/>
              <a:t>of the medium-term horizon</a:t>
            </a:r>
          </a:p>
          <a:p>
            <a:pPr>
              <a:spcBef>
                <a:spcPts val="600"/>
              </a:spcBef>
              <a:spcAft>
                <a:spcPts val="600"/>
              </a:spcAft>
            </a:pPr>
            <a:r>
              <a:rPr lang="en-US" sz="1600" dirty="0"/>
              <a:t>But the challenges for monetary policy would be contained in an orderly transition</a:t>
            </a:r>
          </a:p>
          <a:p>
            <a:pPr>
              <a:spcBef>
                <a:spcPts val="600"/>
              </a:spcBef>
              <a:spcAft>
                <a:spcPts val="600"/>
              </a:spcAft>
            </a:pPr>
            <a:r>
              <a:rPr lang="en-US" sz="1600" dirty="0">
                <a:solidFill>
                  <a:schemeClr val="accent1"/>
                </a:solidFill>
              </a:rPr>
              <a:t>2. Higher probability of hitting the ELB due to lower </a:t>
            </a:r>
            <a:r>
              <a:rPr lang="en-US" sz="1600" i="1" dirty="0">
                <a:solidFill>
                  <a:schemeClr val="accent1"/>
                </a:solidFill>
              </a:rPr>
              <a:t>r*,</a:t>
            </a:r>
            <a:r>
              <a:rPr lang="en-US" sz="1600" dirty="0">
                <a:solidFill>
                  <a:schemeClr val="accent1"/>
                </a:solidFill>
              </a:rPr>
              <a:t> more frequent negative demand shocks, less effective transmission</a:t>
            </a:r>
            <a:endParaRPr lang="en-US" sz="1600" dirty="0"/>
          </a:p>
          <a:p>
            <a:pPr>
              <a:spcBef>
                <a:spcPts val="600"/>
              </a:spcBef>
              <a:spcAft>
                <a:spcPts val="600"/>
              </a:spcAft>
            </a:pPr>
            <a:r>
              <a:rPr lang="en-US" sz="1600" dirty="0">
                <a:sym typeface="Wingdings" panose="05000000000000000000" pitchFamily="2" charset="2"/>
              </a:rPr>
              <a:t> Strengthen </a:t>
            </a:r>
            <a:r>
              <a:rPr lang="en-US" sz="1600" dirty="0"/>
              <a:t>the case for non-standard measures to become part of the ordinary monetary policy toolkit</a:t>
            </a:r>
          </a:p>
        </p:txBody>
      </p:sp>
      <p:sp>
        <p:nvSpPr>
          <p:cNvPr id="5" name="Classification">
            <a:extLst>
              <a:ext uri="{FF2B5EF4-FFF2-40B4-BE49-F238E27FC236}">
                <a16:creationId xmlns:a16="http://schemas.microsoft.com/office/drawing/2014/main" id="{A3F57B4B-81A2-41C4-ADEB-23642AA7891C}"/>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79843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markets and institutions</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11</a:t>
            </a:fld>
            <a:endParaRPr lang="en-GB" dirty="0"/>
          </a:p>
        </p:txBody>
      </p:sp>
      <p:sp>
        <p:nvSpPr>
          <p:cNvPr id="7" name="Rectangle 6"/>
          <p:cNvSpPr/>
          <p:nvPr/>
        </p:nvSpPr>
        <p:spPr>
          <a:xfrm>
            <a:off x="107771" y="810565"/>
            <a:ext cx="8788400" cy="3970318"/>
          </a:xfrm>
          <a:prstGeom prst="rect">
            <a:avLst/>
          </a:prstGeom>
        </p:spPr>
        <p:txBody>
          <a:bodyPr wrap="square">
            <a:spAutoFit/>
          </a:bodyPr>
          <a:lstStyle/>
          <a:p>
            <a:pPr>
              <a:spcBef>
                <a:spcPts val="600"/>
              </a:spcBef>
              <a:spcAft>
                <a:spcPts val="600"/>
              </a:spcAft>
            </a:pPr>
            <a:r>
              <a:rPr lang="en-US" sz="1600" dirty="0"/>
              <a:t>The transition to a low carbon economy could cause large swings in asset prices and generate substantial </a:t>
            </a:r>
            <a:r>
              <a:rPr lang="en-US" sz="1600" b="1" dirty="0">
                <a:solidFill>
                  <a:schemeClr val="tx2"/>
                </a:solidFill>
              </a:rPr>
              <a:t>stranded assets</a:t>
            </a:r>
          </a:p>
          <a:p>
            <a:pPr>
              <a:spcBef>
                <a:spcPts val="600"/>
              </a:spcBef>
              <a:spcAft>
                <a:spcPts val="600"/>
              </a:spcAft>
            </a:pPr>
            <a:r>
              <a:rPr lang="en-US" sz="1600" b="1" dirty="0">
                <a:solidFill>
                  <a:schemeClr val="tx2"/>
                </a:solidFill>
              </a:rPr>
              <a:t>Climate-related financial risks are priced only in part by financial markets</a:t>
            </a:r>
            <a:r>
              <a:rPr lang="en-US" sz="1600" dirty="0"/>
              <a:t>. Research investigating whether there is any differential pricing between firms remains inconclusive, although there is more recent evidence of some in the wake of the Paris agreement</a:t>
            </a:r>
          </a:p>
          <a:p>
            <a:pPr>
              <a:spcBef>
                <a:spcPts val="600"/>
              </a:spcBef>
              <a:spcAft>
                <a:spcPts val="600"/>
              </a:spcAft>
            </a:pPr>
            <a:r>
              <a:rPr lang="en-US" sz="1600" b="1" dirty="0">
                <a:solidFill>
                  <a:schemeClr val="tx2"/>
                </a:solidFill>
              </a:rPr>
              <a:t>Stress tests</a:t>
            </a:r>
            <a:r>
              <a:rPr lang="en-US" sz="1600" b="1" dirty="0"/>
              <a:t> </a:t>
            </a:r>
            <a:r>
              <a:rPr lang="en-US" sz="1600" dirty="0"/>
              <a:t>suggest that capital losses for financial institutions could be significant in a disorderly transition, but more manageable in an orderly transition. Banks appear to have been slower at pricing climate risks than institutional investors</a:t>
            </a:r>
          </a:p>
          <a:p>
            <a:pPr>
              <a:spcBef>
                <a:spcPts val="600"/>
              </a:spcBef>
              <a:spcAft>
                <a:spcPts val="600"/>
              </a:spcAft>
            </a:pPr>
            <a:r>
              <a:rPr lang="en-US" sz="1600" b="1" dirty="0">
                <a:solidFill>
                  <a:schemeClr val="tx2"/>
                </a:solidFill>
              </a:rPr>
              <a:t>Financial structure</a:t>
            </a:r>
            <a:r>
              <a:rPr lang="en-US" sz="1600" b="1" dirty="0"/>
              <a:t> </a:t>
            </a:r>
            <a:r>
              <a:rPr lang="en-US" sz="1600" dirty="0"/>
              <a:t>can affect the speed at which the economy </a:t>
            </a:r>
            <a:r>
              <a:rPr lang="en-US" sz="1600" dirty="0" err="1"/>
              <a:t>decarbonises</a:t>
            </a:r>
            <a:r>
              <a:rPr lang="en-US" sz="1600" dirty="0"/>
              <a:t>:</a:t>
            </a:r>
          </a:p>
          <a:p>
            <a:pPr marL="742950" lvl="1" indent="-285750">
              <a:spcBef>
                <a:spcPts val="600"/>
              </a:spcBef>
              <a:spcAft>
                <a:spcPts val="600"/>
              </a:spcAft>
              <a:buFont typeface="Arial" panose="020B0604020202020204" pitchFamily="34" charset="0"/>
              <a:buChar char="•"/>
            </a:pPr>
            <a:r>
              <a:rPr lang="en-US" sz="1600" b="1" dirty="0">
                <a:solidFill>
                  <a:schemeClr val="tx2"/>
                </a:solidFill>
              </a:rPr>
              <a:t>Equity markets</a:t>
            </a:r>
            <a:r>
              <a:rPr lang="en-US" sz="1600" b="1" dirty="0"/>
              <a:t> </a:t>
            </a:r>
            <a:r>
              <a:rPr lang="en-US" sz="1600" dirty="0"/>
              <a:t>may support innovation</a:t>
            </a:r>
          </a:p>
          <a:p>
            <a:pPr marL="742950" lvl="1" indent="-285750">
              <a:spcBef>
                <a:spcPts val="600"/>
              </a:spcBef>
              <a:spcAft>
                <a:spcPts val="600"/>
              </a:spcAft>
              <a:buFont typeface="Arial" panose="020B0604020202020204" pitchFamily="34" charset="0"/>
              <a:buChar char="•"/>
            </a:pPr>
            <a:r>
              <a:rPr lang="en-US" sz="1600" b="1" dirty="0">
                <a:solidFill>
                  <a:schemeClr val="tx2"/>
                </a:solidFill>
              </a:rPr>
              <a:t>Banks</a:t>
            </a:r>
            <a:r>
              <a:rPr lang="en-US" sz="1600" dirty="0"/>
              <a:t> may support the widespread adoption of new green technology</a:t>
            </a:r>
          </a:p>
          <a:p>
            <a:pPr marL="742950" lvl="1" indent="-285750">
              <a:spcBef>
                <a:spcPts val="600"/>
              </a:spcBef>
              <a:spcAft>
                <a:spcPts val="600"/>
              </a:spcAft>
              <a:buFont typeface="Arial" panose="020B0604020202020204" pitchFamily="34" charset="0"/>
              <a:buChar char="•"/>
            </a:pPr>
            <a:r>
              <a:rPr lang="en-US" sz="1600" b="1" dirty="0">
                <a:solidFill>
                  <a:schemeClr val="tx2"/>
                </a:solidFill>
              </a:rPr>
              <a:t>Green bond market</a:t>
            </a:r>
            <a:r>
              <a:rPr lang="en-US" sz="1600" b="1" dirty="0"/>
              <a:t> </a:t>
            </a:r>
            <a:r>
              <a:rPr lang="en-US" sz="1600" dirty="0"/>
              <a:t>is immature, mixed evidence of its contribution to </a:t>
            </a:r>
            <a:r>
              <a:rPr lang="en-US" sz="1600" dirty="0" err="1"/>
              <a:t>decarbonisation</a:t>
            </a:r>
            <a:endParaRPr lang="en-US" sz="1600" dirty="0"/>
          </a:p>
        </p:txBody>
      </p:sp>
      <p:sp>
        <p:nvSpPr>
          <p:cNvPr id="6" name="Classification">
            <a:extLst>
              <a:ext uri="{FF2B5EF4-FFF2-40B4-BE49-F238E27FC236}">
                <a16:creationId xmlns:a16="http://schemas.microsoft.com/office/drawing/2014/main" id="{5AF6ABB3-3906-4576-9565-49374DD62D15}"/>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7638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1346911"/>
            <a:ext cx="3968750" cy="1262062"/>
          </a:xfrm>
        </p:spPr>
        <p:txBody>
          <a:bodyPr/>
          <a:lstStyle/>
          <a:p>
            <a:pPr>
              <a:spcBef>
                <a:spcPct val="0"/>
              </a:spcBef>
              <a:buClrTx/>
              <a:defRPr/>
            </a:pPr>
            <a:r>
              <a:rPr lang="en-US" altLang="en-US" dirty="0"/>
              <a:t>Climate change action plan</a:t>
            </a:r>
          </a:p>
        </p:txBody>
      </p:sp>
      <p:sp>
        <p:nvSpPr>
          <p:cNvPr id="10" name="Text Placeholder 9"/>
          <p:cNvSpPr>
            <a:spLocks noGrp="1"/>
          </p:cNvSpPr>
          <p:nvPr>
            <p:ph type="body" sz="quarter" idx="17"/>
          </p:nvPr>
        </p:nvSpPr>
        <p:spPr/>
        <p:txBody>
          <a:bodyPr/>
          <a:lstStyle/>
          <a:p>
            <a:pPr>
              <a:defRPr/>
            </a:pPr>
            <a:r>
              <a:rPr lang="en-US" dirty="0"/>
              <a:t>3</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12</a:t>
            </a:fld>
            <a:endParaRPr altLang="en-US" sz="900" b="1">
              <a:solidFill>
                <a:schemeClr val="bg1"/>
              </a:solidFill>
              <a:ea typeface="ヒラギノ角ゴ Pro W3"/>
              <a:cs typeface="ヒラギノ角ゴ Pro W3"/>
            </a:endParaRPr>
          </a:p>
        </p:txBody>
      </p:sp>
      <p:sp>
        <p:nvSpPr>
          <p:cNvPr id="9" name="Classification">
            <a:extLst>
              <a:ext uri="{FF2B5EF4-FFF2-40B4-BE49-F238E27FC236}">
                <a16:creationId xmlns:a16="http://schemas.microsoft.com/office/drawing/2014/main" id="{CD6D2130-0010-4DCB-A81E-BD856696408C}"/>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solidFill>
                  <a:schemeClr val="bg1"/>
                </a:solidFill>
              </a:rPr>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76121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19157"/>
            <a:ext cx="8404225" cy="633413"/>
          </a:xfrm>
        </p:spPr>
        <p:txBody>
          <a:bodyPr/>
          <a:lstStyle/>
          <a:p>
            <a:r>
              <a:rPr lang="en-US" b="1" dirty="0"/>
              <a:t>The </a:t>
            </a:r>
            <a:r>
              <a:rPr lang="en-US" b="1" dirty="0" err="1"/>
              <a:t>Eurosystem</a:t>
            </a:r>
            <a:r>
              <a:rPr lang="en-US" b="1" dirty="0"/>
              <a:t> action plan on climate change</a:t>
            </a:r>
            <a:endParaRPr lang="en-GB" b="1"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13</a:t>
            </a:fld>
            <a:endParaRPr lang="en-GB" dirty="0"/>
          </a:p>
        </p:txBody>
      </p:sp>
      <p:sp>
        <p:nvSpPr>
          <p:cNvPr id="4" name="Rectangle 3"/>
          <p:cNvSpPr/>
          <p:nvPr/>
        </p:nvSpPr>
        <p:spPr>
          <a:xfrm>
            <a:off x="107771" y="801341"/>
            <a:ext cx="8788400" cy="3554819"/>
          </a:xfrm>
          <a:prstGeom prst="rect">
            <a:avLst/>
          </a:prstGeom>
        </p:spPr>
        <p:txBody>
          <a:bodyPr wrap="square">
            <a:spAutoFit/>
          </a:bodyPr>
          <a:lstStyle/>
          <a:p>
            <a:pPr>
              <a:spcBef>
                <a:spcPts val="600"/>
              </a:spcBef>
              <a:spcAft>
                <a:spcPts val="600"/>
              </a:spcAft>
            </a:pPr>
            <a:r>
              <a:rPr lang="en-GB" b="1" dirty="0">
                <a:solidFill>
                  <a:schemeClr val="tx2"/>
                </a:solidFill>
                <a:latin typeface="+mn-lt"/>
                <a:ea typeface="+mj-ea"/>
                <a:cs typeface="+mj-cs"/>
              </a:rPr>
              <a:t>Announced on 8 July “</a:t>
            </a:r>
            <a:r>
              <a:rPr lang="en-GB" b="1" i="1" dirty="0">
                <a:solidFill>
                  <a:schemeClr val="tx2"/>
                </a:solidFill>
                <a:latin typeface="+mn-lt"/>
                <a:ea typeface="+mj-ea"/>
                <a:cs typeface="+mj-cs"/>
              </a:rPr>
              <a:t>to further incorporating climate change considerations into its monetary policy framework</a:t>
            </a:r>
            <a:r>
              <a:rPr lang="en-GB" b="1" dirty="0">
                <a:solidFill>
                  <a:schemeClr val="tx2"/>
                </a:solidFill>
                <a:latin typeface="+mn-lt"/>
                <a:ea typeface="+mj-ea"/>
                <a:cs typeface="+mj-cs"/>
              </a:rPr>
              <a:t>”.</a:t>
            </a:r>
          </a:p>
          <a:p>
            <a:pPr>
              <a:spcBef>
                <a:spcPts val="600"/>
              </a:spcBef>
              <a:spcAft>
                <a:spcPts val="600"/>
              </a:spcAft>
            </a:pPr>
            <a:r>
              <a:rPr lang="en-GB" b="1" dirty="0">
                <a:solidFill>
                  <a:schemeClr val="tx2"/>
                </a:solidFill>
              </a:rPr>
              <a:t>Aim of the action plan</a:t>
            </a:r>
            <a:r>
              <a:rPr lang="en-GB" dirty="0"/>
              <a:t>:</a:t>
            </a:r>
          </a:p>
          <a:p>
            <a:pPr marL="285750" indent="-285750">
              <a:spcBef>
                <a:spcPts val="0"/>
              </a:spcBef>
              <a:spcAft>
                <a:spcPts val="0"/>
              </a:spcAft>
              <a:buFont typeface="Arial" panose="020B0604020202020204" pitchFamily="34" charset="0"/>
              <a:buChar char="•"/>
            </a:pPr>
            <a:r>
              <a:rPr lang="en-GB" b="1" dirty="0">
                <a:solidFill>
                  <a:schemeClr val="tx2"/>
                </a:solidFill>
              </a:rPr>
              <a:t>enhance resilience </a:t>
            </a:r>
            <a:r>
              <a:rPr lang="en-GB" dirty="0"/>
              <a:t>of the </a:t>
            </a:r>
            <a:r>
              <a:rPr lang="en-GB" dirty="0" err="1"/>
              <a:t>Eurosystem’s</a:t>
            </a:r>
            <a:r>
              <a:rPr lang="en-GB" dirty="0"/>
              <a:t> monetary policy framework;</a:t>
            </a:r>
          </a:p>
          <a:p>
            <a:pPr marL="285750" indent="-285750">
              <a:spcBef>
                <a:spcPts val="0"/>
              </a:spcBef>
              <a:spcAft>
                <a:spcPts val="600"/>
              </a:spcAft>
              <a:buFont typeface="Arial" panose="020B0604020202020204" pitchFamily="34" charset="0"/>
              <a:buChar char="•"/>
            </a:pPr>
            <a:r>
              <a:rPr lang="en-GB" b="1" dirty="0">
                <a:solidFill>
                  <a:schemeClr val="tx2"/>
                </a:solidFill>
              </a:rPr>
              <a:t>promote the catalytic role of the </a:t>
            </a:r>
            <a:r>
              <a:rPr lang="en-GB" b="1" dirty="0" err="1">
                <a:solidFill>
                  <a:schemeClr val="tx2"/>
                </a:solidFill>
              </a:rPr>
              <a:t>Eurosystem</a:t>
            </a:r>
            <a:r>
              <a:rPr lang="en-GB" dirty="0"/>
              <a:t> vis-à-vis financial markets.</a:t>
            </a:r>
          </a:p>
          <a:p>
            <a:pPr>
              <a:spcBef>
                <a:spcPts val="600"/>
              </a:spcBef>
              <a:spcAft>
                <a:spcPts val="600"/>
              </a:spcAft>
            </a:pPr>
            <a:r>
              <a:rPr lang="en-GB" dirty="0"/>
              <a:t>Comprises </a:t>
            </a:r>
            <a:r>
              <a:rPr lang="en-GB" b="1" dirty="0">
                <a:solidFill>
                  <a:schemeClr val="tx2"/>
                </a:solidFill>
              </a:rPr>
              <a:t>measures that strengthen and broaden ongoing initiatives</a:t>
            </a:r>
            <a:r>
              <a:rPr lang="en-GB" dirty="0"/>
              <a:t>.</a:t>
            </a:r>
          </a:p>
          <a:p>
            <a:pPr>
              <a:spcBef>
                <a:spcPts val="600"/>
              </a:spcBef>
              <a:spcAft>
                <a:spcPts val="600"/>
              </a:spcAft>
            </a:pPr>
            <a:r>
              <a:rPr lang="en-GB" dirty="0"/>
              <a:t>Implementation of action plan to be aligned with </a:t>
            </a:r>
            <a:r>
              <a:rPr lang="en-GB" b="1" dirty="0">
                <a:solidFill>
                  <a:schemeClr val="tx2"/>
                </a:solidFill>
              </a:rPr>
              <a:t>progress on the EU policies and initiatives in the field of environmental sustainability disclosure and reporting.</a:t>
            </a:r>
            <a:endParaRPr lang="en-GB" dirty="0"/>
          </a:p>
          <a:p>
            <a:pPr>
              <a:spcBef>
                <a:spcPts val="600"/>
              </a:spcBef>
              <a:spcAft>
                <a:spcPts val="600"/>
              </a:spcAft>
            </a:pPr>
            <a:r>
              <a:rPr lang="en-GB" dirty="0"/>
              <a:t>Relevant activities to be coordinated by the </a:t>
            </a:r>
            <a:r>
              <a:rPr lang="en-GB" b="1" dirty="0">
                <a:solidFill>
                  <a:schemeClr val="tx2"/>
                </a:solidFill>
              </a:rPr>
              <a:t>ECB climate change centre</a:t>
            </a:r>
            <a:r>
              <a:rPr lang="en-GB" dirty="0"/>
              <a:t> within the ECB, in close cooperation with the </a:t>
            </a:r>
            <a:r>
              <a:rPr lang="en-GB" dirty="0" err="1"/>
              <a:t>Eurosystem</a:t>
            </a:r>
            <a:r>
              <a:rPr lang="en-GB" dirty="0"/>
              <a:t>.</a:t>
            </a:r>
          </a:p>
        </p:txBody>
      </p:sp>
      <p:sp>
        <p:nvSpPr>
          <p:cNvPr id="5" name="Classification">
            <a:extLst>
              <a:ext uri="{FF2B5EF4-FFF2-40B4-BE49-F238E27FC236}">
                <a16:creationId xmlns:a16="http://schemas.microsoft.com/office/drawing/2014/main" id="{5BDE19EF-5A59-4B68-AEA4-E7B89AAEB6E2}"/>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70879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62F324-2B83-4E8C-BA2E-E2CCEE2A3837}"/>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72AD2B4C-24FD-485E-ADAD-B1E3DC73B16B}"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14</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 name="Oval 5">
            <a:extLst>
              <a:ext uri="{FF2B5EF4-FFF2-40B4-BE49-F238E27FC236}">
                <a16:creationId xmlns:a16="http://schemas.microsoft.com/office/drawing/2014/main" id="{573B1157-BB4A-4801-865D-7CDF50F71290}"/>
              </a:ext>
            </a:extLst>
          </p:cNvPr>
          <p:cNvSpPr/>
          <p:nvPr/>
        </p:nvSpPr>
        <p:spPr bwMode="auto">
          <a:xfrm>
            <a:off x="122567" y="1119764"/>
            <a:ext cx="2268000" cy="169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500" b="1" i="0" u="none" strike="noStrike" cap="none" normalizeH="0" baseline="0" dirty="0">
                <a:ln>
                  <a:noFill/>
                </a:ln>
                <a:solidFill>
                  <a:schemeClr val="tx2"/>
                </a:solidFill>
                <a:effectLst/>
                <a:latin typeface="Arial" charset="0"/>
                <a:ea typeface="ヒラギノ角ゴ Pro W3" pitchFamily="-64" charset="-128"/>
              </a:rPr>
              <a:t>Statistical data</a:t>
            </a:r>
            <a:endParaRPr kumimoji="0" lang="en-GB" sz="1500" b="1" i="0" u="none" strike="noStrike" cap="none" normalizeH="0" baseline="0" dirty="0">
              <a:ln>
                <a:noFill/>
              </a:ln>
              <a:solidFill>
                <a:schemeClr val="tx2"/>
              </a:solidFill>
              <a:effectLst/>
              <a:latin typeface="Arial" charset="0"/>
              <a:ea typeface="ヒラギノ角ゴ Pro W3" pitchFamily="-64" charset="-128"/>
            </a:endParaRPr>
          </a:p>
        </p:txBody>
      </p:sp>
      <p:sp>
        <p:nvSpPr>
          <p:cNvPr id="12" name="Oval 11">
            <a:extLst>
              <a:ext uri="{FF2B5EF4-FFF2-40B4-BE49-F238E27FC236}">
                <a16:creationId xmlns:a16="http://schemas.microsoft.com/office/drawing/2014/main" id="{9CB718CE-A4D5-4F2A-8C7C-C20319A3E758}"/>
              </a:ext>
            </a:extLst>
          </p:cNvPr>
          <p:cNvSpPr/>
          <p:nvPr/>
        </p:nvSpPr>
        <p:spPr bwMode="auto">
          <a:xfrm>
            <a:off x="2504025" y="1140756"/>
            <a:ext cx="2268000" cy="169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500" b="1" i="0" u="none" strike="noStrike" cap="none" normalizeH="0" baseline="0" dirty="0">
                <a:ln>
                  <a:noFill/>
                </a:ln>
                <a:solidFill>
                  <a:schemeClr val="tx2"/>
                </a:solidFill>
                <a:effectLst/>
                <a:latin typeface="Arial" charset="0"/>
                <a:ea typeface="ヒラギノ角ゴ Pro W3" pitchFamily="-64" charset="-128"/>
              </a:rPr>
              <a:t>Macroeconomy and monetary policy transmission</a:t>
            </a:r>
            <a:endParaRPr kumimoji="0" lang="en-GB" sz="1500" b="1" i="0" u="none" strike="noStrike" cap="none" normalizeH="0" baseline="0" dirty="0">
              <a:ln>
                <a:noFill/>
              </a:ln>
              <a:solidFill>
                <a:schemeClr val="tx2"/>
              </a:solidFill>
              <a:effectLst/>
              <a:latin typeface="Arial" charset="0"/>
              <a:ea typeface="ヒラギノ角ゴ Pro W3" pitchFamily="-64" charset="-128"/>
            </a:endParaRPr>
          </a:p>
        </p:txBody>
      </p:sp>
      <p:sp>
        <p:nvSpPr>
          <p:cNvPr id="2" name="Title 1">
            <a:extLst>
              <a:ext uri="{FF2B5EF4-FFF2-40B4-BE49-F238E27FC236}">
                <a16:creationId xmlns:a16="http://schemas.microsoft.com/office/drawing/2014/main" id="{44F3964A-AA90-47D3-8DF6-01DA6FA9029D}"/>
              </a:ext>
            </a:extLst>
          </p:cNvPr>
          <p:cNvSpPr>
            <a:spLocks noGrp="1"/>
          </p:cNvSpPr>
          <p:nvPr>
            <p:ph type="title"/>
          </p:nvPr>
        </p:nvSpPr>
        <p:spPr/>
        <p:txBody>
          <a:bodyPr/>
          <a:lstStyle/>
          <a:p>
            <a:r>
              <a:rPr lang="en-GB" b="1" dirty="0"/>
              <a:t>The </a:t>
            </a:r>
            <a:r>
              <a:rPr lang="en-GB" b="1" dirty="0" err="1"/>
              <a:t>Eurosystem</a:t>
            </a:r>
            <a:r>
              <a:rPr lang="en-GB" b="1" dirty="0"/>
              <a:t> action plan: focus areas</a:t>
            </a:r>
            <a:br>
              <a:rPr lang="en-GB" b="1" dirty="0"/>
            </a:br>
            <a:endParaRPr lang="en-GB" sz="2400" b="1" dirty="0"/>
          </a:p>
        </p:txBody>
      </p:sp>
      <p:sp>
        <p:nvSpPr>
          <p:cNvPr id="17" name="Oval 16">
            <a:extLst>
              <a:ext uri="{FF2B5EF4-FFF2-40B4-BE49-F238E27FC236}">
                <a16:creationId xmlns:a16="http://schemas.microsoft.com/office/drawing/2014/main" id="{67EEDC85-8256-4F17-95DA-10EFCD971FC2}"/>
              </a:ext>
            </a:extLst>
          </p:cNvPr>
          <p:cNvSpPr/>
          <p:nvPr/>
        </p:nvSpPr>
        <p:spPr bwMode="auto">
          <a:xfrm>
            <a:off x="1256567" y="2907151"/>
            <a:ext cx="2268000" cy="169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500" b="1" i="0" u="none" strike="noStrike" cap="none" normalizeH="0" baseline="0" dirty="0">
                <a:ln>
                  <a:noFill/>
                </a:ln>
                <a:solidFill>
                  <a:schemeClr val="tx2"/>
                </a:solidFill>
                <a:effectLst/>
                <a:latin typeface="Arial" charset="0"/>
                <a:ea typeface="ヒラギノ角ゴ Pro W3" pitchFamily="-64" charset="-128"/>
              </a:rPr>
              <a:t>Monetary policy </a:t>
            </a:r>
            <a:r>
              <a:rPr lang="en-US" sz="1500" b="1" dirty="0">
                <a:solidFill>
                  <a:schemeClr val="tx2"/>
                </a:solidFill>
                <a:latin typeface="Arial" charset="0"/>
                <a:ea typeface="ヒラギノ角ゴ Pro W3" pitchFamily="-64" charset="-128"/>
              </a:rPr>
              <a:t>i</a:t>
            </a:r>
            <a:r>
              <a:rPr kumimoji="0" lang="en-US" sz="1500" b="1" i="0" u="none" strike="noStrike" cap="none" normalizeH="0" baseline="0" dirty="0">
                <a:ln>
                  <a:noFill/>
                </a:ln>
                <a:solidFill>
                  <a:schemeClr val="tx2"/>
                </a:solidFill>
                <a:effectLst/>
                <a:latin typeface="Arial" charset="0"/>
                <a:ea typeface="ヒラギノ角ゴ Pro W3" pitchFamily="-64" charset="-128"/>
              </a:rPr>
              <a:t>nstruments</a:t>
            </a:r>
            <a:endParaRPr kumimoji="0" lang="en-GB" sz="1500" b="1" i="0" u="none" strike="noStrike" cap="none" normalizeH="0" baseline="0" dirty="0">
              <a:ln>
                <a:noFill/>
              </a:ln>
              <a:solidFill>
                <a:schemeClr val="tx2"/>
              </a:solidFill>
              <a:effectLst/>
              <a:latin typeface="Arial" charset="0"/>
              <a:ea typeface="ヒラギノ角ゴ Pro W3" pitchFamily="-64" charset="-128"/>
            </a:endParaRPr>
          </a:p>
        </p:txBody>
      </p:sp>
      <p:sp>
        <p:nvSpPr>
          <p:cNvPr id="18" name="TextBox 17">
            <a:extLst>
              <a:ext uri="{FF2B5EF4-FFF2-40B4-BE49-F238E27FC236}">
                <a16:creationId xmlns:a16="http://schemas.microsoft.com/office/drawing/2014/main" id="{08ABBD6C-3EA4-4811-9A2D-C38FDB7D0339}"/>
              </a:ext>
            </a:extLst>
          </p:cNvPr>
          <p:cNvSpPr txBox="1"/>
          <p:nvPr/>
        </p:nvSpPr>
        <p:spPr>
          <a:xfrm>
            <a:off x="4885483" y="1336333"/>
            <a:ext cx="4135950" cy="4585871"/>
          </a:xfrm>
          <a:prstGeom prst="rect">
            <a:avLst/>
          </a:prstGeom>
          <a:noFill/>
        </p:spPr>
        <p:txBody>
          <a:bodyPr wrap="square" rtlCol="0">
            <a:spAutoFit/>
          </a:bodyPr>
          <a:lstStyle/>
          <a:p>
            <a:r>
              <a:rPr lang="en-GB" sz="1400" b="1" dirty="0"/>
              <a:t>Pave the way with reliable data</a:t>
            </a:r>
          </a:p>
          <a:p>
            <a:pPr marL="176213" indent="-176213">
              <a:buFont typeface="Arial" panose="020B0604020202020204" pitchFamily="34" charset="0"/>
              <a:buChar char="•"/>
            </a:pPr>
            <a:r>
              <a:rPr lang="en-GB" sz="1400" dirty="0">
                <a:solidFill>
                  <a:schemeClr val="tx2"/>
                </a:solidFill>
              </a:rPr>
              <a:t>Gather data </a:t>
            </a:r>
            <a:r>
              <a:rPr lang="en-GB" sz="1400" dirty="0"/>
              <a:t>for climate risk analyses</a:t>
            </a:r>
          </a:p>
          <a:p>
            <a:pPr marL="176213" indent="-176213">
              <a:buFont typeface="Arial" panose="020B0604020202020204" pitchFamily="34" charset="0"/>
              <a:buChar char="•"/>
            </a:pPr>
            <a:r>
              <a:rPr lang="en-GB" sz="1400" dirty="0"/>
              <a:t>Make climate </a:t>
            </a:r>
            <a:r>
              <a:rPr lang="en-GB" sz="1400" dirty="0">
                <a:solidFill>
                  <a:schemeClr val="tx2"/>
                </a:solidFill>
              </a:rPr>
              <a:t>disclosures </a:t>
            </a:r>
            <a:r>
              <a:rPr lang="en-GB" sz="1400" dirty="0"/>
              <a:t>a priority </a:t>
            </a:r>
          </a:p>
          <a:p>
            <a:pPr marL="176213" indent="-176213">
              <a:buFont typeface="Arial" panose="020B0604020202020204" pitchFamily="34" charset="0"/>
              <a:buChar char="•"/>
            </a:pPr>
            <a:endParaRPr lang="en-GB" sz="1400" dirty="0"/>
          </a:p>
          <a:p>
            <a:pPr marL="176213" indent="-176213"/>
            <a:r>
              <a:rPr lang="en-GB" sz="1400" b="1" dirty="0"/>
              <a:t>Build knowledge as a basis for action</a:t>
            </a:r>
          </a:p>
          <a:p>
            <a:pPr marL="176213" indent="-176213">
              <a:buFont typeface="Arial" panose="020B0604020202020204" pitchFamily="34" charset="0"/>
              <a:buChar char="•"/>
            </a:pPr>
            <a:r>
              <a:rPr lang="en-GB" sz="1400" dirty="0"/>
              <a:t>Check </a:t>
            </a:r>
            <a:r>
              <a:rPr lang="en-GB" sz="1400" dirty="0" err="1">
                <a:solidFill>
                  <a:schemeClr val="tx2"/>
                </a:solidFill>
              </a:rPr>
              <a:t>Eurosystem’s</a:t>
            </a:r>
            <a:r>
              <a:rPr lang="en-GB" sz="1400" dirty="0">
                <a:solidFill>
                  <a:schemeClr val="tx2"/>
                </a:solidFill>
              </a:rPr>
              <a:t> exposure </a:t>
            </a:r>
            <a:r>
              <a:rPr lang="en-GB" sz="1400" dirty="0"/>
              <a:t>to climate risks</a:t>
            </a:r>
          </a:p>
          <a:p>
            <a:pPr marL="176213" indent="-176213">
              <a:buFont typeface="Arial" panose="020B0604020202020204" pitchFamily="34" charset="0"/>
              <a:buChar char="•"/>
            </a:pPr>
            <a:r>
              <a:rPr lang="en-GB" sz="1400" dirty="0"/>
              <a:t>Check </a:t>
            </a:r>
            <a:r>
              <a:rPr lang="en-GB" sz="1400" dirty="0">
                <a:solidFill>
                  <a:schemeClr val="tx2"/>
                </a:solidFill>
              </a:rPr>
              <a:t>issuers’ exposures </a:t>
            </a:r>
            <a:r>
              <a:rPr lang="en-GB" sz="1400" dirty="0"/>
              <a:t>to climate risks</a:t>
            </a:r>
          </a:p>
          <a:p>
            <a:pPr marL="176213" indent="-176213">
              <a:buFont typeface="Arial" panose="020B0604020202020204" pitchFamily="34" charset="0"/>
              <a:buChar char="•"/>
            </a:pPr>
            <a:r>
              <a:rPr lang="en-GB" sz="1400" dirty="0"/>
              <a:t>Review how </a:t>
            </a:r>
            <a:r>
              <a:rPr lang="en-GB" sz="1400" dirty="0">
                <a:solidFill>
                  <a:schemeClr val="tx2"/>
                </a:solidFill>
              </a:rPr>
              <a:t>credit ratings </a:t>
            </a:r>
            <a:r>
              <a:rPr lang="en-GB" sz="1400" dirty="0"/>
              <a:t>reflect climate risks</a:t>
            </a:r>
            <a:endParaRPr lang="en-GB" sz="1400" b="1" dirty="0"/>
          </a:p>
          <a:p>
            <a:pPr marL="176213" indent="-176213"/>
            <a:endParaRPr lang="en-GB" sz="1400" b="1" dirty="0"/>
          </a:p>
          <a:p>
            <a:pPr marL="176213" indent="-176213"/>
            <a:r>
              <a:rPr lang="en-GB" sz="1400" b="1" dirty="0"/>
              <a:t>Take action to incorporate climate change considerations</a:t>
            </a:r>
          </a:p>
          <a:p>
            <a:pPr marL="176213" indent="-176213">
              <a:buFont typeface="Arial" panose="020B0604020202020204" pitchFamily="34" charset="0"/>
              <a:buChar char="•"/>
            </a:pPr>
            <a:r>
              <a:rPr lang="en-GB" sz="1400" dirty="0"/>
              <a:t>Adapt </a:t>
            </a:r>
            <a:r>
              <a:rPr lang="en-GB" sz="1400" dirty="0">
                <a:solidFill>
                  <a:schemeClr val="tx2"/>
                </a:solidFill>
              </a:rPr>
              <a:t>projections and models</a:t>
            </a:r>
          </a:p>
          <a:p>
            <a:pPr marL="176213" indent="-176213">
              <a:buFont typeface="Arial" panose="020B0604020202020204" pitchFamily="34" charset="0"/>
              <a:buChar char="•"/>
            </a:pPr>
            <a:r>
              <a:rPr lang="en-US" sz="1400" dirty="0"/>
              <a:t>Design </a:t>
            </a:r>
            <a:r>
              <a:rPr lang="en-US" sz="1400" dirty="0">
                <a:solidFill>
                  <a:schemeClr val="tx2"/>
                </a:solidFill>
              </a:rPr>
              <a:t>measures</a:t>
            </a:r>
            <a:r>
              <a:rPr lang="en-US" sz="1400" dirty="0"/>
              <a:t> consistent with the price stability objective</a:t>
            </a:r>
          </a:p>
          <a:p>
            <a:pPr marL="176213" indent="-176213">
              <a:buFont typeface="Arial" panose="020B0604020202020204" pitchFamily="34" charset="0"/>
              <a:buChar char="•"/>
            </a:pPr>
            <a:endParaRPr lang="en-US" sz="1400" dirty="0"/>
          </a:p>
          <a:p>
            <a:pPr marL="176213" indent="-176213"/>
            <a:endParaRPr lang="en-GB" sz="1400" b="1" dirty="0"/>
          </a:p>
          <a:p>
            <a:endParaRPr lang="en-GB" sz="1400" b="1" dirty="0"/>
          </a:p>
          <a:p>
            <a:endParaRPr lang="en-GB" b="1" dirty="0"/>
          </a:p>
          <a:p>
            <a:endParaRPr lang="en-GB" b="1" dirty="0"/>
          </a:p>
          <a:p>
            <a:endParaRPr lang="en-GB" b="1" dirty="0"/>
          </a:p>
        </p:txBody>
      </p:sp>
      <p:sp>
        <p:nvSpPr>
          <p:cNvPr id="9" name="Classification">
            <a:extLst>
              <a:ext uri="{FF2B5EF4-FFF2-40B4-BE49-F238E27FC236}">
                <a16:creationId xmlns:a16="http://schemas.microsoft.com/office/drawing/2014/main" id="{1FEA9920-1B89-453D-8A69-F687E78849CB}"/>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7584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62F324-2B83-4E8C-BA2E-E2CCEE2A3837}"/>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72AD2B4C-24FD-485E-ADAD-B1E3DC73B16B}"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15</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 name="Title 1">
            <a:extLst>
              <a:ext uri="{FF2B5EF4-FFF2-40B4-BE49-F238E27FC236}">
                <a16:creationId xmlns:a16="http://schemas.microsoft.com/office/drawing/2014/main" id="{44F3964A-AA90-47D3-8DF6-01DA6FA9029D}"/>
              </a:ext>
            </a:extLst>
          </p:cNvPr>
          <p:cNvSpPr>
            <a:spLocks noGrp="1"/>
          </p:cNvSpPr>
          <p:nvPr>
            <p:ph type="title"/>
          </p:nvPr>
        </p:nvSpPr>
        <p:spPr>
          <a:xfrm>
            <a:off x="463551" y="411956"/>
            <a:ext cx="8680449" cy="633413"/>
          </a:xfrm>
        </p:spPr>
        <p:txBody>
          <a:bodyPr/>
          <a:lstStyle/>
          <a:p>
            <a:r>
              <a:rPr lang="en-GB" b="1" dirty="0"/>
              <a:t>Climate action </a:t>
            </a:r>
            <a:r>
              <a:rPr lang="en-GB" altLang="en-US" b="1" dirty="0"/>
              <a:t>in monetary policy implementation</a:t>
            </a:r>
          </a:p>
        </p:txBody>
      </p:sp>
      <p:graphicFrame>
        <p:nvGraphicFramePr>
          <p:cNvPr id="6" name="Diagram 5">
            <a:extLst>
              <a:ext uri="{FF2B5EF4-FFF2-40B4-BE49-F238E27FC236}">
                <a16:creationId xmlns:a16="http://schemas.microsoft.com/office/drawing/2014/main" id="{1666E294-048A-4FAF-90BD-8611E400C6F5}"/>
              </a:ext>
            </a:extLst>
          </p:cNvPr>
          <p:cNvGraphicFramePr/>
          <p:nvPr>
            <p:extLst>
              <p:ext uri="{D42A27DB-BD31-4B8C-83A1-F6EECF244321}">
                <p14:modId xmlns:p14="http://schemas.microsoft.com/office/powerpoint/2010/main" val="2288479459"/>
              </p:ext>
            </p:extLst>
          </p:nvPr>
        </p:nvGraphicFramePr>
        <p:xfrm>
          <a:off x="-97760" y="931970"/>
          <a:ext cx="9325232" cy="3890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51B1236-CC0B-4EE9-B487-F0342ABDCCBD}"/>
              </a:ext>
            </a:extLst>
          </p:cNvPr>
          <p:cNvSpPr txBox="1"/>
          <p:nvPr/>
        </p:nvSpPr>
        <p:spPr>
          <a:xfrm>
            <a:off x="4564856" y="1951349"/>
            <a:ext cx="1525080" cy="507831"/>
          </a:xfrm>
          <a:prstGeom prst="rect">
            <a:avLst/>
          </a:prstGeom>
          <a:noFill/>
        </p:spPr>
        <p:txBody>
          <a:bodyPr wrap="square" rtlCol="0">
            <a:spAutoFit/>
          </a:bodyPr>
          <a:lstStyle/>
          <a:p>
            <a:pPr algn="ctr">
              <a:lnSpc>
                <a:spcPct val="90000"/>
              </a:lnSpc>
              <a:spcAft>
                <a:spcPts val="630"/>
              </a:spcAft>
            </a:pPr>
            <a:r>
              <a:rPr lang="en-US" sz="1500" b="1" dirty="0">
                <a:solidFill>
                  <a:schemeClr val="tx2"/>
                </a:solidFill>
              </a:rPr>
              <a:t>Risk assessment</a:t>
            </a:r>
            <a:endParaRPr lang="en-GB" sz="1500" b="1" dirty="0">
              <a:solidFill>
                <a:schemeClr val="tx2"/>
              </a:solidFill>
            </a:endParaRPr>
          </a:p>
        </p:txBody>
      </p:sp>
      <p:sp>
        <p:nvSpPr>
          <p:cNvPr id="7" name="Classification">
            <a:extLst>
              <a:ext uri="{FF2B5EF4-FFF2-40B4-BE49-F238E27FC236}">
                <a16:creationId xmlns:a16="http://schemas.microsoft.com/office/drawing/2014/main" id="{BEC629A1-7A04-47EE-9795-53A0FD05C090}"/>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81309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GB" b="1" dirty="0"/>
              <a:t>Market neutrality amid market inefficiencies</a:t>
            </a:r>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16</a:t>
            </a:fld>
            <a:endParaRPr lang="en-GB" dirty="0"/>
          </a:p>
        </p:txBody>
      </p:sp>
      <p:sp>
        <p:nvSpPr>
          <p:cNvPr id="4" name="Rectangle 3"/>
          <p:cNvSpPr/>
          <p:nvPr/>
        </p:nvSpPr>
        <p:spPr>
          <a:xfrm>
            <a:off x="276224" y="951320"/>
            <a:ext cx="8712501" cy="3832331"/>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en-GB" sz="1600" dirty="0"/>
              <a:t>The market for carbon intensive assets is characterised by </a:t>
            </a:r>
            <a:r>
              <a:rPr lang="en-GB" sz="1600" b="1" dirty="0">
                <a:solidFill>
                  <a:schemeClr val="accent1"/>
                </a:solidFill>
                <a:latin typeface="+mn-lt"/>
                <a:cs typeface="+mn-cs"/>
              </a:rPr>
              <a:t>diverse potential failures </a:t>
            </a:r>
            <a:r>
              <a:rPr lang="en-GB" sz="1600" dirty="0"/>
              <a:t>(externalities, asymmetric information).</a:t>
            </a:r>
          </a:p>
          <a:p>
            <a:pPr marL="285750" indent="-285750">
              <a:lnSpc>
                <a:spcPts val="2400"/>
              </a:lnSpc>
              <a:spcBef>
                <a:spcPts val="600"/>
              </a:spcBef>
              <a:buFont typeface="Arial" panose="020B0604020202020204" pitchFamily="34" charset="0"/>
              <a:buChar char="•"/>
            </a:pPr>
            <a:r>
              <a:rPr lang="en-GB" sz="1600" dirty="0"/>
              <a:t>A strict application of </a:t>
            </a:r>
            <a:r>
              <a:rPr lang="en-GB" sz="1600" b="1" dirty="0">
                <a:solidFill>
                  <a:schemeClr val="accent1"/>
                </a:solidFill>
                <a:latin typeface="+mn-lt"/>
                <a:cs typeface="+mn-cs"/>
              </a:rPr>
              <a:t>total nominal market outstanding</a:t>
            </a:r>
            <a:r>
              <a:rPr lang="en-GB" sz="1600" dirty="0"/>
              <a:t> in ECB’s operations may be undesirable when the market is not achieving an efficient allocation of resources:</a:t>
            </a:r>
          </a:p>
          <a:p>
            <a:pPr marL="1200150" lvl="2" indent="-285750">
              <a:lnSpc>
                <a:spcPts val="2400"/>
              </a:lnSpc>
              <a:spcBef>
                <a:spcPts val="600"/>
              </a:spcBef>
              <a:buFont typeface="Arial" panose="020B0604020202020204" pitchFamily="34" charset="0"/>
              <a:buChar char="•"/>
            </a:pPr>
            <a:r>
              <a:rPr lang="en-GB" sz="1600" dirty="0"/>
              <a:t>not supporting a Paris-aligned transition path;</a:t>
            </a:r>
          </a:p>
          <a:p>
            <a:pPr marL="1200150" lvl="2" indent="-285750">
              <a:lnSpc>
                <a:spcPts val="2400"/>
              </a:lnSpc>
              <a:spcBef>
                <a:spcPts val="600"/>
              </a:spcBef>
              <a:buFont typeface="Arial" panose="020B0604020202020204" pitchFamily="34" charset="0"/>
              <a:buChar char="•"/>
            </a:pPr>
            <a:r>
              <a:rPr lang="en-GB" sz="1600" dirty="0"/>
              <a:t>accumulation of climate-related financial risks on the </a:t>
            </a:r>
            <a:r>
              <a:rPr lang="en-GB" sz="1600" dirty="0" err="1"/>
              <a:t>Eurosystem’s</a:t>
            </a:r>
            <a:r>
              <a:rPr lang="en-GB" sz="1600" dirty="0"/>
              <a:t> balance sheet;</a:t>
            </a:r>
          </a:p>
          <a:p>
            <a:pPr marL="1200150" lvl="2" indent="-285750">
              <a:lnSpc>
                <a:spcPts val="2400"/>
              </a:lnSpc>
              <a:spcBef>
                <a:spcPts val="600"/>
              </a:spcBef>
              <a:buFont typeface="Arial" panose="020B0604020202020204" pitchFamily="34" charset="0"/>
              <a:buChar char="•"/>
            </a:pPr>
            <a:r>
              <a:rPr lang="en-GB" sz="1600" dirty="0"/>
              <a:t>possible legal risks.</a:t>
            </a:r>
          </a:p>
          <a:p>
            <a:pPr marL="285750" indent="-285750">
              <a:lnSpc>
                <a:spcPts val="2400"/>
              </a:lnSpc>
              <a:spcBef>
                <a:spcPts val="600"/>
              </a:spcBef>
              <a:buFont typeface="Arial" panose="020B0604020202020204" pitchFamily="34" charset="0"/>
              <a:buChar char="•"/>
            </a:pPr>
            <a:r>
              <a:rPr lang="en-GB" sz="1600" b="1" dirty="0" err="1">
                <a:solidFill>
                  <a:schemeClr val="accent1"/>
                </a:solidFill>
                <a:latin typeface="+mn-lt"/>
                <a:cs typeface="+mn-cs"/>
              </a:rPr>
              <a:t>Eurosystem</a:t>
            </a:r>
            <a:r>
              <a:rPr lang="en-GB" sz="1600" b="1" dirty="0">
                <a:solidFill>
                  <a:schemeClr val="accent1"/>
                </a:solidFill>
                <a:latin typeface="+mn-lt"/>
                <a:cs typeface="+mn-cs"/>
              </a:rPr>
              <a:t> staff is assessing costs and benefits of modifying the allocations that guide monetary policy operations </a:t>
            </a:r>
            <a:r>
              <a:rPr lang="en-GB" sz="1600" dirty="0"/>
              <a:t>and to what extent such modifications are justified in light of the ECB's mandate.</a:t>
            </a:r>
          </a:p>
        </p:txBody>
      </p:sp>
      <p:sp>
        <p:nvSpPr>
          <p:cNvPr id="5" name="Classification">
            <a:extLst>
              <a:ext uri="{FF2B5EF4-FFF2-40B4-BE49-F238E27FC236}">
                <a16:creationId xmlns:a16="http://schemas.microsoft.com/office/drawing/2014/main" id="{C8BD25EB-BA26-4CFD-8E42-A023D42400BC}"/>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67391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19157"/>
            <a:ext cx="8404225" cy="633413"/>
          </a:xfrm>
        </p:spPr>
        <p:txBody>
          <a:bodyPr/>
          <a:lstStyle/>
          <a:p>
            <a:r>
              <a:rPr lang="en-US" b="1" dirty="0"/>
              <a:t>Interactions between policy measures to address climate change and the monetary policy stance</a:t>
            </a:r>
            <a:endParaRPr lang="en-GB" b="1"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17</a:t>
            </a:fld>
            <a:endParaRPr lang="en-GB" dirty="0"/>
          </a:p>
        </p:txBody>
      </p:sp>
      <p:sp>
        <p:nvSpPr>
          <p:cNvPr id="4" name="Rectangle 3"/>
          <p:cNvSpPr/>
          <p:nvPr/>
        </p:nvSpPr>
        <p:spPr>
          <a:xfrm>
            <a:off x="107771" y="1106877"/>
            <a:ext cx="8788400" cy="3539430"/>
          </a:xfrm>
          <a:prstGeom prst="rect">
            <a:avLst/>
          </a:prstGeom>
        </p:spPr>
        <p:txBody>
          <a:bodyPr wrap="square">
            <a:spAutoFit/>
          </a:bodyPr>
          <a:lstStyle/>
          <a:p>
            <a:pPr>
              <a:lnSpc>
                <a:spcPts val="2400"/>
              </a:lnSpc>
              <a:spcBef>
                <a:spcPts val="600"/>
              </a:spcBef>
            </a:pPr>
            <a:r>
              <a:rPr lang="en-US" sz="1600" b="1" dirty="0">
                <a:solidFill>
                  <a:schemeClr val="tx2"/>
                </a:solidFill>
                <a:latin typeface="+mn-lt"/>
                <a:ea typeface="+mj-ea"/>
                <a:cs typeface="+mj-cs"/>
              </a:rPr>
              <a:t>For some greening measures, the timing of their introduction or phasing out may be affected by the particular phase of the monetary policy cycle.</a:t>
            </a:r>
          </a:p>
          <a:p>
            <a:pPr marL="285750" indent="-285750">
              <a:spcBef>
                <a:spcPts val="1200"/>
              </a:spcBef>
              <a:buFont typeface="Wingdings" panose="05000000000000000000" pitchFamily="2" charset="2"/>
              <a:buChar char="Ø"/>
            </a:pPr>
            <a:r>
              <a:rPr lang="en-GB" sz="1600" dirty="0">
                <a:latin typeface="+mn-lt"/>
              </a:rPr>
              <a:t>Clear communication is needed for measures that are not permanent and would be discontinued if dictated by a change in the stance.</a:t>
            </a:r>
          </a:p>
          <a:p>
            <a:pPr>
              <a:spcBef>
                <a:spcPts val="1200"/>
              </a:spcBef>
            </a:pPr>
            <a:r>
              <a:rPr lang="en-GB" sz="1600" b="1" dirty="0">
                <a:solidFill>
                  <a:schemeClr val="tx2"/>
                </a:solidFill>
                <a:latin typeface="+mn-lt"/>
                <a:ea typeface="+mj-ea"/>
                <a:cs typeface="+mj-cs"/>
              </a:rPr>
              <a:t>New eligibility requirements may conflict with the objective of preserving a sufficiently accommodative stance</a:t>
            </a:r>
            <a:r>
              <a:rPr lang="en-GB" sz="1600" dirty="0">
                <a:latin typeface="+mn-lt"/>
              </a:rPr>
              <a:t> if implemented in a bulky manner in still fragile financial and macroeconomic conditions. </a:t>
            </a:r>
          </a:p>
          <a:p>
            <a:pPr marL="285750" indent="-285750">
              <a:spcBef>
                <a:spcPts val="1200"/>
              </a:spcBef>
              <a:buFont typeface="Wingdings" panose="05000000000000000000" pitchFamily="2" charset="2"/>
              <a:buChar char="Ø"/>
            </a:pPr>
            <a:r>
              <a:rPr lang="en-GB" sz="1600" dirty="0">
                <a:latin typeface="+mn-lt"/>
              </a:rPr>
              <a:t>The timing of a full phasing-in of this type of measure would have to be considered to preserve favourable financing conditions.</a:t>
            </a:r>
          </a:p>
          <a:p>
            <a:pPr marL="285750" indent="-285750">
              <a:spcBef>
                <a:spcPts val="1200"/>
              </a:spcBef>
              <a:buFont typeface="Wingdings" panose="05000000000000000000" pitchFamily="2" charset="2"/>
              <a:buChar char="Ø"/>
            </a:pPr>
            <a:r>
              <a:rPr lang="en-GB" sz="1600" dirty="0">
                <a:latin typeface="+mn-lt"/>
              </a:rPr>
              <a:t>Timely communication and a sufficiently long adaptation period are expected to mitigate such potential negative effects.</a:t>
            </a:r>
            <a:endParaRPr lang="en-US" sz="1600" dirty="0">
              <a:latin typeface="+mn-lt"/>
            </a:endParaRPr>
          </a:p>
        </p:txBody>
      </p:sp>
      <p:sp>
        <p:nvSpPr>
          <p:cNvPr id="6" name="Classification">
            <a:extLst>
              <a:ext uri="{FF2B5EF4-FFF2-40B4-BE49-F238E27FC236}">
                <a16:creationId xmlns:a16="http://schemas.microsoft.com/office/drawing/2014/main" id="{25316641-B419-4FDE-8F96-018314C6966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94007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18</a:t>
            </a:fld>
            <a:endParaRPr lang="en-GB" dirty="0"/>
          </a:p>
        </p:txBody>
      </p:sp>
      <p:sp>
        <p:nvSpPr>
          <p:cNvPr id="4" name="Rectangle 3"/>
          <p:cNvSpPr/>
          <p:nvPr/>
        </p:nvSpPr>
        <p:spPr>
          <a:xfrm>
            <a:off x="1677058" y="1718798"/>
            <a:ext cx="5356259" cy="404919"/>
          </a:xfrm>
          <a:prstGeom prst="rect">
            <a:avLst/>
          </a:prstGeom>
        </p:spPr>
        <p:txBody>
          <a:bodyPr wrap="square">
            <a:spAutoFit/>
          </a:bodyPr>
          <a:lstStyle/>
          <a:p>
            <a:pPr>
              <a:lnSpc>
                <a:spcPts val="2400"/>
              </a:lnSpc>
              <a:spcBef>
                <a:spcPts val="600"/>
              </a:spcBef>
            </a:pPr>
            <a:r>
              <a:rPr lang="en-US" sz="2800" b="1" dirty="0">
                <a:solidFill>
                  <a:schemeClr val="tx2"/>
                </a:solidFill>
                <a:latin typeface="+mn-lt"/>
                <a:ea typeface="+mj-ea"/>
                <a:cs typeface="+mj-cs"/>
              </a:rPr>
              <a:t>Thank you for your attention! </a:t>
            </a:r>
            <a:endParaRPr lang="en-US" sz="2800" dirty="0">
              <a:latin typeface="+mn-lt"/>
            </a:endParaRPr>
          </a:p>
        </p:txBody>
      </p:sp>
      <p:sp>
        <p:nvSpPr>
          <p:cNvPr id="6" name="Classification">
            <a:extLst>
              <a:ext uri="{FF2B5EF4-FFF2-40B4-BE49-F238E27FC236}">
                <a16:creationId xmlns:a16="http://schemas.microsoft.com/office/drawing/2014/main" id="{25316641-B419-4FDE-8F96-018314C6966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30511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2138363"/>
            <a:ext cx="3968750" cy="1262062"/>
          </a:xfrm>
        </p:spPr>
        <p:txBody>
          <a:bodyPr/>
          <a:lstStyle/>
          <a:p>
            <a:pPr>
              <a:spcBef>
                <a:spcPct val="0"/>
              </a:spcBef>
              <a:buClrTx/>
              <a:defRPr/>
            </a:pPr>
            <a:r>
              <a:rPr lang="en-US" altLang="en-US" dirty="0"/>
              <a:t>Background slides</a:t>
            </a:r>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19</a:t>
            </a:fld>
            <a:endParaRPr altLang="en-US" sz="900" b="1">
              <a:solidFill>
                <a:schemeClr val="bg1"/>
              </a:solidFill>
              <a:ea typeface="ヒラギノ角ゴ Pro W3"/>
              <a:cs typeface="ヒラギノ角ゴ Pro W3"/>
            </a:endParaRPr>
          </a:p>
        </p:txBody>
      </p:sp>
      <p:sp>
        <p:nvSpPr>
          <p:cNvPr id="9" name="Classification">
            <a:extLst>
              <a:ext uri="{FF2B5EF4-FFF2-40B4-BE49-F238E27FC236}">
                <a16:creationId xmlns:a16="http://schemas.microsoft.com/office/drawing/2014/main" id="{FFB8CA4A-9BE8-4C42-89E4-924A70E93A61}"/>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solidFill>
                  <a:schemeClr val="bg1"/>
                </a:solidFill>
              </a:rPr>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8327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change featured prominently in the ECB Strategy review</a:t>
            </a:r>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a:t>
            </a:fld>
            <a:endParaRPr lang="en-GB" dirty="0"/>
          </a:p>
        </p:txBody>
      </p:sp>
      <p:pic>
        <p:nvPicPr>
          <p:cNvPr id="6" name="Picture 5">
            <a:extLst>
              <a:ext uri="{FF2B5EF4-FFF2-40B4-BE49-F238E27FC236}">
                <a16:creationId xmlns:a16="http://schemas.microsoft.com/office/drawing/2014/main" id="{093F632F-4D09-45C6-BA31-816F4AAA608D}"/>
              </a:ext>
            </a:extLst>
          </p:cNvPr>
          <p:cNvPicPr>
            <a:picLocks noChangeAspect="1"/>
          </p:cNvPicPr>
          <p:nvPr/>
        </p:nvPicPr>
        <p:blipFill>
          <a:blip r:embed="rId3"/>
          <a:stretch>
            <a:fillRect/>
          </a:stretch>
        </p:blipFill>
        <p:spPr>
          <a:xfrm>
            <a:off x="5630651" y="1235004"/>
            <a:ext cx="2361235" cy="3306792"/>
          </a:xfrm>
          <a:prstGeom prst="rect">
            <a:avLst/>
          </a:prstGeom>
        </p:spPr>
      </p:pic>
      <p:pic>
        <p:nvPicPr>
          <p:cNvPr id="11" name="Picture 10">
            <a:extLst>
              <a:ext uri="{FF2B5EF4-FFF2-40B4-BE49-F238E27FC236}">
                <a16:creationId xmlns:a16="http://schemas.microsoft.com/office/drawing/2014/main" id="{7C211E97-BA94-419C-A758-059FDC6517DC}"/>
              </a:ext>
            </a:extLst>
          </p:cNvPr>
          <p:cNvPicPr>
            <a:picLocks noChangeAspect="1"/>
          </p:cNvPicPr>
          <p:nvPr/>
        </p:nvPicPr>
        <p:blipFill>
          <a:blip r:embed="rId4"/>
          <a:stretch>
            <a:fillRect/>
          </a:stretch>
        </p:blipFill>
        <p:spPr>
          <a:xfrm>
            <a:off x="691207" y="1235004"/>
            <a:ext cx="4219538" cy="3178410"/>
          </a:xfrm>
          <a:prstGeom prst="rect">
            <a:avLst/>
          </a:prstGeom>
        </p:spPr>
      </p:pic>
      <p:sp>
        <p:nvSpPr>
          <p:cNvPr id="7" name="Classification">
            <a:extLst>
              <a:ext uri="{FF2B5EF4-FFF2-40B4-BE49-F238E27FC236}">
                <a16:creationId xmlns:a16="http://schemas.microsoft.com/office/drawing/2014/main" id="{C6CEEE32-3CCB-4C9F-A555-E5DF8237F2FF}"/>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28390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20</a:t>
            </a:fld>
            <a:endParaRPr lang="en-GB" dirty="0"/>
          </a:p>
        </p:txBody>
      </p:sp>
      <p:sp>
        <p:nvSpPr>
          <p:cNvPr id="4" name="Rectangle 3"/>
          <p:cNvSpPr/>
          <p:nvPr/>
        </p:nvSpPr>
        <p:spPr>
          <a:xfrm>
            <a:off x="1679558" y="1670671"/>
            <a:ext cx="5356259" cy="404919"/>
          </a:xfrm>
          <a:prstGeom prst="rect">
            <a:avLst/>
          </a:prstGeom>
        </p:spPr>
        <p:txBody>
          <a:bodyPr wrap="square">
            <a:spAutoFit/>
          </a:bodyPr>
          <a:lstStyle/>
          <a:p>
            <a:pPr>
              <a:lnSpc>
                <a:spcPts val="2400"/>
              </a:lnSpc>
              <a:spcBef>
                <a:spcPts val="600"/>
              </a:spcBef>
            </a:pPr>
            <a:r>
              <a:rPr lang="en-US" sz="2800" b="1" dirty="0">
                <a:solidFill>
                  <a:schemeClr val="tx2"/>
                </a:solidFill>
                <a:latin typeface="+mn-lt"/>
                <a:ea typeface="+mj-ea"/>
                <a:cs typeface="+mj-cs"/>
              </a:rPr>
              <a:t>Background Chapter 1</a:t>
            </a:r>
            <a:endParaRPr lang="en-US" sz="2800" dirty="0">
              <a:latin typeface="+mn-lt"/>
            </a:endParaRPr>
          </a:p>
        </p:txBody>
      </p:sp>
      <p:sp>
        <p:nvSpPr>
          <p:cNvPr id="6" name="Classification">
            <a:extLst>
              <a:ext uri="{FF2B5EF4-FFF2-40B4-BE49-F238E27FC236}">
                <a16:creationId xmlns:a16="http://schemas.microsoft.com/office/drawing/2014/main" id="{25316641-B419-4FDE-8F96-018314C6966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81748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US" dirty="0"/>
              <a:t>Accelerating policy action required to achieve climate targets</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21</a:t>
            </a:fld>
            <a:endParaRPr lang="en-GB" dirty="0"/>
          </a:p>
        </p:txBody>
      </p:sp>
      <p:sp>
        <p:nvSpPr>
          <p:cNvPr id="11" name="Rectangle 10">
            <a:extLst>
              <a:ext uri="{FF2B5EF4-FFF2-40B4-BE49-F238E27FC236}">
                <a16:creationId xmlns:a16="http://schemas.microsoft.com/office/drawing/2014/main" id="{32E1D6EA-F836-48BB-B447-301BDE3966BF}"/>
              </a:ext>
            </a:extLst>
          </p:cNvPr>
          <p:cNvSpPr/>
          <p:nvPr/>
        </p:nvSpPr>
        <p:spPr>
          <a:xfrm>
            <a:off x="399632" y="1197577"/>
            <a:ext cx="3958056" cy="492443"/>
          </a:xfrm>
          <a:prstGeom prst="rect">
            <a:avLst/>
          </a:prstGeom>
        </p:spPr>
        <p:txBody>
          <a:bodyPr wrap="square">
            <a:spAutoFit/>
          </a:bodyPr>
          <a:lstStyle/>
          <a:p>
            <a:pPr>
              <a:spcBef>
                <a:spcPts val="0"/>
              </a:spcBef>
              <a:spcAft>
                <a:spcPts val="0"/>
              </a:spcAft>
            </a:pPr>
            <a:r>
              <a:rPr lang="en-GB" sz="1400" b="1" dirty="0"/>
              <a:t>CO2 emissions</a:t>
            </a:r>
          </a:p>
          <a:p>
            <a:pPr>
              <a:spcBef>
                <a:spcPts val="0"/>
              </a:spcBef>
              <a:spcAft>
                <a:spcPts val="0"/>
              </a:spcAft>
            </a:pPr>
            <a:r>
              <a:rPr lang="en-GB" sz="1200" dirty="0"/>
              <a:t>(tons per capita) </a:t>
            </a:r>
          </a:p>
        </p:txBody>
      </p:sp>
      <p:sp>
        <p:nvSpPr>
          <p:cNvPr id="12" name="TextBox 11">
            <a:extLst>
              <a:ext uri="{FF2B5EF4-FFF2-40B4-BE49-F238E27FC236}">
                <a16:creationId xmlns:a16="http://schemas.microsoft.com/office/drawing/2014/main" id="{14D0792F-53AE-496D-BA62-750967FF56BC}"/>
              </a:ext>
            </a:extLst>
          </p:cNvPr>
          <p:cNvSpPr txBox="1"/>
          <p:nvPr/>
        </p:nvSpPr>
        <p:spPr>
          <a:xfrm>
            <a:off x="399632" y="4107570"/>
            <a:ext cx="2977897" cy="507831"/>
          </a:xfrm>
          <a:prstGeom prst="rect">
            <a:avLst/>
          </a:prstGeom>
          <a:solidFill>
            <a:schemeClr val="bg1"/>
          </a:solidFill>
        </p:spPr>
        <p:txBody>
          <a:bodyPr wrap="square" rtlCol="0">
            <a:spAutoFit/>
          </a:bodyPr>
          <a:lstStyle/>
          <a:p>
            <a:r>
              <a:rPr lang="en-GB" sz="900" dirty="0"/>
              <a:t>Source: Our World in Data, World Bank.</a:t>
            </a:r>
          </a:p>
          <a:p>
            <a:r>
              <a:rPr lang="en-GB" sz="900" dirty="0"/>
              <a:t>Note: 2030 CO2 targets: EU minus 55% to 1990, US: minus 50% to 2005, JP: minus 46% to 2013. </a:t>
            </a:r>
          </a:p>
        </p:txBody>
      </p:sp>
      <p:sp>
        <p:nvSpPr>
          <p:cNvPr id="14" name="Rectangle 13">
            <a:extLst>
              <a:ext uri="{FF2B5EF4-FFF2-40B4-BE49-F238E27FC236}">
                <a16:creationId xmlns:a16="http://schemas.microsoft.com/office/drawing/2014/main" id="{423ADD04-7474-4722-833F-E72B245225E6}"/>
              </a:ext>
            </a:extLst>
          </p:cNvPr>
          <p:cNvSpPr/>
          <p:nvPr/>
        </p:nvSpPr>
        <p:spPr>
          <a:xfrm>
            <a:off x="4491195" y="1142480"/>
            <a:ext cx="4376581" cy="492443"/>
          </a:xfrm>
          <a:prstGeom prst="rect">
            <a:avLst/>
          </a:prstGeom>
        </p:spPr>
        <p:txBody>
          <a:bodyPr wrap="square">
            <a:spAutoFit/>
          </a:bodyPr>
          <a:lstStyle/>
          <a:p>
            <a:pPr>
              <a:spcBef>
                <a:spcPts val="600"/>
              </a:spcBef>
              <a:spcAft>
                <a:spcPts val="0"/>
              </a:spcAft>
            </a:pPr>
            <a:r>
              <a:rPr lang="en-GB" sz="1400" b="1" dirty="0"/>
              <a:t>Carbon pricing gap</a:t>
            </a:r>
          </a:p>
          <a:p>
            <a:pPr>
              <a:spcBef>
                <a:spcPts val="0"/>
              </a:spcBef>
              <a:spcAft>
                <a:spcPts val="0"/>
              </a:spcAft>
            </a:pPr>
            <a:r>
              <a:rPr lang="en-GB" sz="1200" dirty="0"/>
              <a:t>(2018, in % of benchmark value of 60 EUR/tCo2)</a:t>
            </a:r>
          </a:p>
        </p:txBody>
      </p:sp>
      <p:sp>
        <p:nvSpPr>
          <p:cNvPr id="15" name="TextBox 14">
            <a:extLst>
              <a:ext uri="{FF2B5EF4-FFF2-40B4-BE49-F238E27FC236}">
                <a16:creationId xmlns:a16="http://schemas.microsoft.com/office/drawing/2014/main" id="{757AFC58-A7BD-465B-8566-EFF74DB5C6ED}"/>
              </a:ext>
            </a:extLst>
          </p:cNvPr>
          <p:cNvSpPr txBox="1"/>
          <p:nvPr/>
        </p:nvSpPr>
        <p:spPr>
          <a:xfrm>
            <a:off x="4491195" y="4195511"/>
            <a:ext cx="4674542" cy="523220"/>
          </a:xfrm>
          <a:prstGeom prst="rect">
            <a:avLst/>
          </a:prstGeom>
          <a:noFill/>
        </p:spPr>
        <p:txBody>
          <a:bodyPr wrap="square" rtlCol="0">
            <a:spAutoFit/>
          </a:bodyPr>
          <a:lstStyle/>
          <a:p>
            <a:r>
              <a:rPr lang="en-GB" sz="900" dirty="0"/>
              <a:t>Source: </a:t>
            </a:r>
            <a:r>
              <a:rPr lang="en-CA" sz="900" dirty="0"/>
              <a:t>OECD.</a:t>
            </a:r>
            <a:endParaRPr lang="en-GB" sz="900" dirty="0"/>
          </a:p>
          <a:p>
            <a:r>
              <a:rPr lang="en-GB" sz="900" dirty="0"/>
              <a:t>Note: The carbon pricing gap measures how much countries fall short of pricing carbon emissions in the whole economy in line with the benchmark value of 60 EUR/tCO2. </a:t>
            </a:r>
          </a:p>
        </p:txBody>
      </p:sp>
      <p:pic>
        <p:nvPicPr>
          <p:cNvPr id="16" name="Picture 15">
            <a:extLst>
              <a:ext uri="{FF2B5EF4-FFF2-40B4-BE49-F238E27FC236}">
                <a16:creationId xmlns:a16="http://schemas.microsoft.com/office/drawing/2014/main" id="{655D7EEB-0A09-417F-8E73-591F296356D5}"/>
              </a:ext>
            </a:extLst>
          </p:cNvPr>
          <p:cNvPicPr>
            <a:picLocks noChangeAspect="1"/>
          </p:cNvPicPr>
          <p:nvPr/>
        </p:nvPicPr>
        <p:blipFill>
          <a:blip r:embed="rId3"/>
          <a:stretch>
            <a:fillRect/>
          </a:stretch>
        </p:blipFill>
        <p:spPr>
          <a:xfrm>
            <a:off x="4705340" y="1720797"/>
            <a:ext cx="3165913" cy="2537616"/>
          </a:xfrm>
          <a:prstGeom prst="rect">
            <a:avLst/>
          </a:prstGeom>
        </p:spPr>
      </p:pic>
      <p:pic>
        <p:nvPicPr>
          <p:cNvPr id="7" name="Picture 6">
            <a:extLst>
              <a:ext uri="{FF2B5EF4-FFF2-40B4-BE49-F238E27FC236}">
                <a16:creationId xmlns:a16="http://schemas.microsoft.com/office/drawing/2014/main" id="{FB163620-3672-4302-9E94-4BCFA0E9CFB9}"/>
              </a:ext>
            </a:extLst>
          </p:cNvPr>
          <p:cNvPicPr>
            <a:picLocks noChangeAspect="1"/>
          </p:cNvPicPr>
          <p:nvPr/>
        </p:nvPicPr>
        <p:blipFill>
          <a:blip r:embed="rId4"/>
          <a:stretch>
            <a:fillRect/>
          </a:stretch>
        </p:blipFill>
        <p:spPr>
          <a:xfrm>
            <a:off x="462073" y="1774845"/>
            <a:ext cx="3092196" cy="2247900"/>
          </a:xfrm>
          <a:prstGeom prst="rect">
            <a:avLst/>
          </a:prstGeom>
        </p:spPr>
      </p:pic>
      <p:sp>
        <p:nvSpPr>
          <p:cNvPr id="13" name="Classification">
            <a:extLst>
              <a:ext uri="{FF2B5EF4-FFF2-40B4-BE49-F238E27FC236}">
                <a16:creationId xmlns:a16="http://schemas.microsoft.com/office/drawing/2014/main" id="{3A4FBAEC-1A04-4BF7-B8E0-5BAB451BDE5F}"/>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81932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US" dirty="0"/>
              <a:t>Early mitigation policies lead to lower output losses in the long term</a:t>
            </a:r>
            <a:br>
              <a:rPr lang="en-US" dirty="0"/>
            </a:b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22</a:t>
            </a:fld>
            <a:endParaRPr lang="en-GB" dirty="0"/>
          </a:p>
        </p:txBody>
      </p:sp>
      <p:sp>
        <p:nvSpPr>
          <p:cNvPr id="9" name="Rectangle 8">
            <a:extLst>
              <a:ext uri="{FF2B5EF4-FFF2-40B4-BE49-F238E27FC236}">
                <a16:creationId xmlns:a16="http://schemas.microsoft.com/office/drawing/2014/main" id="{CD5116FB-538F-4AF5-B758-9250145A64AA}"/>
              </a:ext>
            </a:extLst>
          </p:cNvPr>
          <p:cNvSpPr/>
          <p:nvPr/>
        </p:nvSpPr>
        <p:spPr>
          <a:xfrm>
            <a:off x="463551" y="1124218"/>
            <a:ext cx="4500562" cy="538609"/>
          </a:xfrm>
          <a:prstGeom prst="rect">
            <a:avLst/>
          </a:prstGeom>
        </p:spPr>
        <p:txBody>
          <a:bodyPr wrap="square">
            <a:spAutoFit/>
          </a:bodyPr>
          <a:lstStyle/>
          <a:p>
            <a:pPr>
              <a:spcBef>
                <a:spcPts val="600"/>
              </a:spcBef>
              <a:spcAft>
                <a:spcPts val="0"/>
              </a:spcAft>
            </a:pPr>
            <a:r>
              <a:rPr lang="en-GB" sz="1400" b="1" dirty="0"/>
              <a:t>Delayed transition: Real GDP effects</a:t>
            </a:r>
          </a:p>
          <a:p>
            <a:pPr>
              <a:spcBef>
                <a:spcPts val="600"/>
              </a:spcBef>
              <a:spcAft>
                <a:spcPts val="0"/>
              </a:spcAft>
            </a:pPr>
            <a:r>
              <a:rPr lang="en-GB" sz="1000" b="1" dirty="0"/>
              <a:t>(real GDP, ppt deviation from orderly scenario)</a:t>
            </a:r>
          </a:p>
        </p:txBody>
      </p:sp>
      <p:sp>
        <p:nvSpPr>
          <p:cNvPr id="11" name="TextBox 10">
            <a:extLst>
              <a:ext uri="{FF2B5EF4-FFF2-40B4-BE49-F238E27FC236}">
                <a16:creationId xmlns:a16="http://schemas.microsoft.com/office/drawing/2014/main" id="{6F9B8490-1037-43D3-8749-FC9B79E32ED8}"/>
              </a:ext>
            </a:extLst>
          </p:cNvPr>
          <p:cNvSpPr txBox="1"/>
          <p:nvPr/>
        </p:nvSpPr>
        <p:spPr>
          <a:xfrm>
            <a:off x="463551" y="4094738"/>
            <a:ext cx="3269112" cy="784830"/>
          </a:xfrm>
          <a:prstGeom prst="rect">
            <a:avLst/>
          </a:prstGeom>
          <a:solidFill>
            <a:schemeClr val="bg1"/>
          </a:solidFill>
        </p:spPr>
        <p:txBody>
          <a:bodyPr wrap="square" rtlCol="0">
            <a:spAutoFit/>
          </a:bodyPr>
          <a:lstStyle/>
          <a:p>
            <a:r>
              <a:rPr lang="en-GB" sz="900" dirty="0"/>
              <a:t>Source: ECB OP 271 (2021), based on </a:t>
            </a:r>
            <a:r>
              <a:rPr lang="en-CA" sz="900" dirty="0"/>
              <a:t>Allen et al. (2020).</a:t>
            </a:r>
            <a:endParaRPr lang="en-GB" sz="900" dirty="0"/>
          </a:p>
          <a:p>
            <a:r>
              <a:rPr lang="en-GB" sz="900" dirty="0"/>
              <a:t>Note: Chart shows real GDP impact for the euro area of a delayed transition (strong increase in carbon prices after 2030) compared to an orderly transition (carbon prices rising gradually after 2020). </a:t>
            </a:r>
          </a:p>
        </p:txBody>
      </p:sp>
      <p:sp>
        <p:nvSpPr>
          <p:cNvPr id="12" name="TextBox 11">
            <a:extLst>
              <a:ext uri="{FF2B5EF4-FFF2-40B4-BE49-F238E27FC236}">
                <a16:creationId xmlns:a16="http://schemas.microsoft.com/office/drawing/2014/main" id="{95A8D3AD-2188-4E63-BCAA-C27BF6483B17}"/>
              </a:ext>
            </a:extLst>
          </p:cNvPr>
          <p:cNvSpPr txBox="1"/>
          <p:nvPr/>
        </p:nvSpPr>
        <p:spPr>
          <a:xfrm>
            <a:off x="4772025" y="4094738"/>
            <a:ext cx="4163483" cy="646331"/>
          </a:xfrm>
          <a:prstGeom prst="rect">
            <a:avLst/>
          </a:prstGeom>
          <a:solidFill>
            <a:schemeClr val="bg1"/>
          </a:solidFill>
        </p:spPr>
        <p:txBody>
          <a:bodyPr wrap="square" rtlCol="0">
            <a:spAutoFit/>
          </a:bodyPr>
          <a:lstStyle/>
          <a:p>
            <a:r>
              <a:rPr lang="en-GB" sz="900" dirty="0"/>
              <a:t>Source: ECB OP 271 (2021), based on </a:t>
            </a:r>
            <a:r>
              <a:rPr lang="en-CA" sz="900" dirty="0"/>
              <a:t>Allen et al. (2020).</a:t>
            </a:r>
            <a:endParaRPr lang="en-GB" sz="900" dirty="0"/>
          </a:p>
          <a:p>
            <a:r>
              <a:rPr lang="en-GB" sz="900" dirty="0"/>
              <a:t>Note: Chart shows inflationary impact for the euro area of a delayed transition (strong increase in carbon prices after 2030) compared to an orderly transition (carbon prices rising gradually after 2020). </a:t>
            </a:r>
          </a:p>
        </p:txBody>
      </p:sp>
      <p:sp>
        <p:nvSpPr>
          <p:cNvPr id="13" name="Rectangle 12">
            <a:extLst>
              <a:ext uri="{FF2B5EF4-FFF2-40B4-BE49-F238E27FC236}">
                <a16:creationId xmlns:a16="http://schemas.microsoft.com/office/drawing/2014/main" id="{320F1BF4-5B77-4E12-BE52-DC4845D987CD}"/>
              </a:ext>
            </a:extLst>
          </p:cNvPr>
          <p:cNvSpPr/>
          <p:nvPr/>
        </p:nvSpPr>
        <p:spPr>
          <a:xfrm>
            <a:off x="4772025" y="1104755"/>
            <a:ext cx="4500562" cy="538609"/>
          </a:xfrm>
          <a:prstGeom prst="rect">
            <a:avLst/>
          </a:prstGeom>
        </p:spPr>
        <p:txBody>
          <a:bodyPr wrap="square">
            <a:spAutoFit/>
          </a:bodyPr>
          <a:lstStyle/>
          <a:p>
            <a:pPr>
              <a:spcBef>
                <a:spcPts val="600"/>
              </a:spcBef>
              <a:spcAft>
                <a:spcPts val="0"/>
              </a:spcAft>
            </a:pPr>
            <a:r>
              <a:rPr lang="en-GB" sz="1400" b="1" dirty="0"/>
              <a:t>Delayed transition: Inflation effects</a:t>
            </a:r>
          </a:p>
          <a:p>
            <a:pPr>
              <a:spcBef>
                <a:spcPts val="600"/>
              </a:spcBef>
              <a:spcAft>
                <a:spcPts val="0"/>
              </a:spcAft>
            </a:pPr>
            <a:r>
              <a:rPr lang="en-GB" sz="1000" b="1" dirty="0"/>
              <a:t>(consumer price inflation, ppt deviation from orderly scenario)</a:t>
            </a:r>
          </a:p>
        </p:txBody>
      </p:sp>
      <p:pic>
        <p:nvPicPr>
          <p:cNvPr id="5" name="Picture 4">
            <a:extLst>
              <a:ext uri="{FF2B5EF4-FFF2-40B4-BE49-F238E27FC236}">
                <a16:creationId xmlns:a16="http://schemas.microsoft.com/office/drawing/2014/main" id="{44D3FDBF-3D43-4800-BDA3-603E887A49DF}"/>
              </a:ext>
            </a:extLst>
          </p:cNvPr>
          <p:cNvPicPr>
            <a:picLocks noChangeAspect="1"/>
          </p:cNvPicPr>
          <p:nvPr/>
        </p:nvPicPr>
        <p:blipFill>
          <a:blip r:embed="rId3"/>
          <a:stretch>
            <a:fillRect/>
          </a:stretch>
        </p:blipFill>
        <p:spPr>
          <a:xfrm>
            <a:off x="4964113" y="1758458"/>
            <a:ext cx="2453620" cy="2260824"/>
          </a:xfrm>
          <a:prstGeom prst="rect">
            <a:avLst/>
          </a:prstGeom>
        </p:spPr>
      </p:pic>
      <p:pic>
        <p:nvPicPr>
          <p:cNvPr id="6" name="Picture 5">
            <a:extLst>
              <a:ext uri="{FF2B5EF4-FFF2-40B4-BE49-F238E27FC236}">
                <a16:creationId xmlns:a16="http://schemas.microsoft.com/office/drawing/2014/main" id="{B8E1B147-0098-421D-8E50-A17701D82409}"/>
              </a:ext>
            </a:extLst>
          </p:cNvPr>
          <p:cNvPicPr>
            <a:picLocks noChangeAspect="1"/>
          </p:cNvPicPr>
          <p:nvPr/>
        </p:nvPicPr>
        <p:blipFill>
          <a:blip r:embed="rId4"/>
          <a:stretch>
            <a:fillRect/>
          </a:stretch>
        </p:blipFill>
        <p:spPr>
          <a:xfrm>
            <a:off x="570118" y="1678891"/>
            <a:ext cx="2723340" cy="2419958"/>
          </a:xfrm>
          <a:prstGeom prst="rect">
            <a:avLst/>
          </a:prstGeom>
        </p:spPr>
      </p:pic>
      <p:sp>
        <p:nvSpPr>
          <p:cNvPr id="10" name="Classification">
            <a:extLst>
              <a:ext uri="{FF2B5EF4-FFF2-40B4-BE49-F238E27FC236}">
                <a16:creationId xmlns:a16="http://schemas.microsoft.com/office/drawing/2014/main" id="{B20E8258-72C7-417C-9B11-910C9C539DCD}"/>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96211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11956"/>
            <a:ext cx="8680449"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r>
              <a:rPr lang="en-US" dirty="0"/>
              <a:t>Risks under orderly and disorderly transition</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23</a:t>
            </a:fld>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669" y="2007801"/>
            <a:ext cx="3107870" cy="2250899"/>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7837" y="2016595"/>
            <a:ext cx="3107867" cy="2250897"/>
          </a:xfrm>
          <a:prstGeom prst="rect">
            <a:avLst/>
          </a:prstGeom>
          <a:noFill/>
          <a:ln>
            <a:noFill/>
          </a:ln>
        </p:spPr>
      </p:pic>
      <p:sp>
        <p:nvSpPr>
          <p:cNvPr id="15" name="TextBox 14">
            <a:extLst>
              <a:ext uri="{FF2B5EF4-FFF2-40B4-BE49-F238E27FC236}">
                <a16:creationId xmlns:a16="http://schemas.microsoft.com/office/drawing/2014/main" id="{20CE69A6-3475-4010-887B-B8F7BD712A1C}"/>
              </a:ext>
            </a:extLst>
          </p:cNvPr>
          <p:cNvSpPr txBox="1"/>
          <p:nvPr/>
        </p:nvSpPr>
        <p:spPr>
          <a:xfrm>
            <a:off x="395382" y="4232324"/>
            <a:ext cx="3921641" cy="553998"/>
          </a:xfrm>
          <a:prstGeom prst="rect">
            <a:avLst/>
          </a:prstGeom>
          <a:noFill/>
        </p:spPr>
        <p:txBody>
          <a:bodyPr wrap="square" rtlCol="0">
            <a:spAutoFit/>
          </a:bodyPr>
          <a:lstStyle/>
          <a:p>
            <a:r>
              <a:rPr lang="en-US" sz="1000" dirty="0"/>
              <a:t>Source: ECB simulations based on the AD(2008) model.</a:t>
            </a:r>
          </a:p>
          <a:p>
            <a:r>
              <a:rPr lang="en-US" sz="1000" dirty="0"/>
              <a:t>Notes: Headline inflation shown with solid lines, GDP growth with dashed lines.</a:t>
            </a:r>
            <a:r>
              <a:rPr lang="en-GB" sz="1000" dirty="0"/>
              <a:t> </a:t>
            </a:r>
            <a:endParaRPr lang="en-GB" dirty="0"/>
          </a:p>
        </p:txBody>
      </p:sp>
      <p:sp>
        <p:nvSpPr>
          <p:cNvPr id="16" name="TextBox 15">
            <a:extLst>
              <a:ext uri="{FF2B5EF4-FFF2-40B4-BE49-F238E27FC236}">
                <a16:creationId xmlns:a16="http://schemas.microsoft.com/office/drawing/2014/main" id="{20CE69A6-3475-4010-887B-B8F7BD712A1C}"/>
              </a:ext>
            </a:extLst>
          </p:cNvPr>
          <p:cNvSpPr txBox="1"/>
          <p:nvPr/>
        </p:nvSpPr>
        <p:spPr>
          <a:xfrm>
            <a:off x="4926198" y="4235260"/>
            <a:ext cx="3921641" cy="553998"/>
          </a:xfrm>
          <a:prstGeom prst="rect">
            <a:avLst/>
          </a:prstGeom>
          <a:noFill/>
        </p:spPr>
        <p:txBody>
          <a:bodyPr wrap="square" rtlCol="0">
            <a:spAutoFit/>
          </a:bodyPr>
          <a:lstStyle/>
          <a:p>
            <a:r>
              <a:rPr lang="en-US" sz="1000" dirty="0"/>
              <a:t>Source: ECB simulations based on the AD(2008) model.</a:t>
            </a:r>
          </a:p>
          <a:p>
            <a:r>
              <a:rPr lang="en-US" sz="1000" dirty="0"/>
              <a:t>Notes: Headline inflation shown with solid lines, GDP growth with dashed lines.</a:t>
            </a:r>
            <a:r>
              <a:rPr lang="en-GB" sz="1000" dirty="0"/>
              <a:t> </a:t>
            </a:r>
            <a:endParaRPr lang="en-GB" dirty="0"/>
          </a:p>
        </p:txBody>
      </p:sp>
      <p:sp>
        <p:nvSpPr>
          <p:cNvPr id="17" name="Rectangle 16">
            <a:extLst>
              <a:ext uri="{FF2B5EF4-FFF2-40B4-BE49-F238E27FC236}">
                <a16:creationId xmlns:a16="http://schemas.microsoft.com/office/drawing/2014/main" id="{A2098A15-0518-4179-8188-57AFA0BF7F35}"/>
              </a:ext>
            </a:extLst>
          </p:cNvPr>
          <p:cNvSpPr/>
          <p:nvPr/>
        </p:nvSpPr>
        <p:spPr>
          <a:xfrm>
            <a:off x="177800" y="837079"/>
            <a:ext cx="8788400" cy="307777"/>
          </a:xfrm>
          <a:prstGeom prst="rect">
            <a:avLst/>
          </a:prstGeom>
        </p:spPr>
        <p:txBody>
          <a:bodyPr wrap="square">
            <a:spAutoFit/>
          </a:bodyPr>
          <a:lstStyle/>
          <a:p>
            <a:r>
              <a:rPr lang="en-US" sz="1400" dirty="0"/>
              <a:t>Transitions risks could be material in a disorderly scenario, but more manageable in an orderly scenario</a:t>
            </a:r>
            <a:endParaRPr lang="en-US" sz="1400" b="1" dirty="0">
              <a:solidFill>
                <a:schemeClr val="tx2"/>
              </a:solidFill>
            </a:endParaRPr>
          </a:p>
        </p:txBody>
      </p:sp>
      <p:sp>
        <p:nvSpPr>
          <p:cNvPr id="18" name="Rectangle 17">
            <a:extLst>
              <a:ext uri="{FF2B5EF4-FFF2-40B4-BE49-F238E27FC236}">
                <a16:creationId xmlns:a16="http://schemas.microsoft.com/office/drawing/2014/main" id="{5168DA03-22BB-489A-BA44-28225B356B48}"/>
              </a:ext>
            </a:extLst>
          </p:cNvPr>
          <p:cNvSpPr/>
          <p:nvPr/>
        </p:nvSpPr>
        <p:spPr>
          <a:xfrm>
            <a:off x="170656" y="1407009"/>
            <a:ext cx="4400077" cy="523220"/>
          </a:xfrm>
          <a:prstGeom prst="rect">
            <a:avLst/>
          </a:prstGeom>
        </p:spPr>
        <p:txBody>
          <a:bodyPr wrap="square">
            <a:spAutoFit/>
          </a:bodyPr>
          <a:lstStyle/>
          <a:p>
            <a:pPr>
              <a:spcBef>
                <a:spcPts val="600"/>
              </a:spcBef>
              <a:spcAft>
                <a:spcPts val="600"/>
              </a:spcAft>
            </a:pPr>
            <a:r>
              <a:rPr lang="en-GB" sz="1400" b="1" dirty="0"/>
              <a:t>Impact of an orderly transition on inflation and GDP growth </a:t>
            </a:r>
            <a:r>
              <a:rPr lang="en-GB" sz="1100" b="1" dirty="0"/>
              <a:t>(deviation from steady-state, annual rate in pp) </a:t>
            </a:r>
            <a:endParaRPr lang="en-GB" sz="1400" b="1" dirty="0"/>
          </a:p>
        </p:txBody>
      </p:sp>
      <p:sp>
        <p:nvSpPr>
          <p:cNvPr id="19" name="Rectangle 18">
            <a:extLst>
              <a:ext uri="{FF2B5EF4-FFF2-40B4-BE49-F238E27FC236}">
                <a16:creationId xmlns:a16="http://schemas.microsoft.com/office/drawing/2014/main" id="{C9A8CBB1-CC56-4C4B-A8B6-2974E484A7C1}"/>
              </a:ext>
            </a:extLst>
          </p:cNvPr>
          <p:cNvSpPr/>
          <p:nvPr/>
        </p:nvSpPr>
        <p:spPr>
          <a:xfrm>
            <a:off x="4561881" y="1405998"/>
            <a:ext cx="4400077" cy="523220"/>
          </a:xfrm>
          <a:prstGeom prst="rect">
            <a:avLst/>
          </a:prstGeom>
        </p:spPr>
        <p:txBody>
          <a:bodyPr wrap="square">
            <a:spAutoFit/>
          </a:bodyPr>
          <a:lstStyle/>
          <a:p>
            <a:pPr>
              <a:spcBef>
                <a:spcPts val="600"/>
              </a:spcBef>
              <a:spcAft>
                <a:spcPts val="600"/>
              </a:spcAft>
            </a:pPr>
            <a:r>
              <a:rPr lang="en-GB" sz="1400" b="1" dirty="0"/>
              <a:t>Impact of a disorderly transition on inflation and GDP growth </a:t>
            </a:r>
            <a:r>
              <a:rPr lang="en-GB" sz="1100" b="1" dirty="0"/>
              <a:t>(deviation from steady-state, annual rate in pp) </a:t>
            </a:r>
            <a:endParaRPr lang="en-GB" sz="1400" b="1" dirty="0"/>
          </a:p>
        </p:txBody>
      </p:sp>
      <p:sp>
        <p:nvSpPr>
          <p:cNvPr id="11" name="Classification">
            <a:extLst>
              <a:ext uri="{FF2B5EF4-FFF2-40B4-BE49-F238E27FC236}">
                <a16:creationId xmlns:a16="http://schemas.microsoft.com/office/drawing/2014/main" id="{C96DCF01-82C4-4513-A1A1-FB3F3B9B9A31}"/>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4201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19157"/>
            <a:ext cx="8404225" cy="633413"/>
          </a:xfrm>
        </p:spPr>
        <p:txBody>
          <a:bodyPr/>
          <a:lstStyle/>
          <a:p>
            <a:r>
              <a:rPr lang="en-US" dirty="0"/>
              <a:t>Towards an enhanced policy mix</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24</a:t>
            </a:fld>
            <a:endParaRPr lang="en-GB" dirty="0"/>
          </a:p>
        </p:txBody>
      </p:sp>
      <p:sp>
        <p:nvSpPr>
          <p:cNvPr id="4" name="Rectangle 3"/>
          <p:cNvSpPr/>
          <p:nvPr/>
        </p:nvSpPr>
        <p:spPr>
          <a:xfrm>
            <a:off x="107771" y="995197"/>
            <a:ext cx="8788400" cy="4370427"/>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en-GB" b="1" dirty="0">
                <a:solidFill>
                  <a:schemeClr val="tx2"/>
                </a:solidFill>
              </a:rPr>
              <a:t>Carbon pricing </a:t>
            </a:r>
            <a:r>
              <a:rPr lang="en-GB" dirty="0"/>
              <a:t>is most cost efficient way to achieve successful mitigation. </a:t>
            </a:r>
            <a:endParaRPr lang="en-GB" b="1" dirty="0">
              <a:solidFill>
                <a:schemeClr val="tx2"/>
              </a:solidFill>
              <a:latin typeface="+mn-lt"/>
              <a:ea typeface="+mj-ea"/>
              <a:cs typeface="+mj-cs"/>
            </a:endParaRPr>
          </a:p>
          <a:p>
            <a:pPr marL="285750" indent="-285750">
              <a:lnSpc>
                <a:spcPts val="2400"/>
              </a:lnSpc>
              <a:spcBef>
                <a:spcPts val="600"/>
              </a:spcBef>
              <a:buFont typeface="Arial" panose="020B0604020202020204" pitchFamily="34" charset="0"/>
              <a:buChar char="•"/>
            </a:pPr>
            <a:r>
              <a:rPr lang="en-GB" b="1" dirty="0">
                <a:solidFill>
                  <a:schemeClr val="tx2"/>
                </a:solidFill>
                <a:latin typeface="+mn-lt"/>
                <a:ea typeface="+mj-ea"/>
                <a:cs typeface="+mj-cs"/>
              </a:rPr>
              <a:t>Increase options for substitution from carbon-intensive to low-carbon goods:</a:t>
            </a:r>
          </a:p>
          <a:p>
            <a:pPr marL="742950" lvl="1" indent="-285750">
              <a:lnSpc>
                <a:spcPts val="2400"/>
              </a:lnSpc>
              <a:spcBef>
                <a:spcPts val="600"/>
              </a:spcBef>
              <a:buFont typeface="Arial" panose="020B0604020202020204" pitchFamily="34" charset="0"/>
              <a:buChar char="•"/>
            </a:pPr>
            <a:r>
              <a:rPr lang="en-GB" dirty="0">
                <a:latin typeface="+mn-lt"/>
              </a:rPr>
              <a:t>adaptable </a:t>
            </a:r>
            <a:r>
              <a:rPr lang="en-GB" b="1" dirty="0">
                <a:solidFill>
                  <a:schemeClr val="tx2"/>
                </a:solidFill>
                <a:latin typeface="+mn-lt"/>
                <a:ea typeface="+mj-ea"/>
                <a:cs typeface="+mj-cs"/>
              </a:rPr>
              <a:t>labour markets </a:t>
            </a:r>
            <a:r>
              <a:rPr lang="en-GB" dirty="0">
                <a:latin typeface="+mn-lt"/>
              </a:rPr>
              <a:t>(adoption of new skills in the labour force) </a:t>
            </a:r>
          </a:p>
          <a:p>
            <a:pPr marL="742950" lvl="1" indent="-285750">
              <a:lnSpc>
                <a:spcPts val="2400"/>
              </a:lnSpc>
              <a:spcBef>
                <a:spcPts val="600"/>
              </a:spcBef>
              <a:buFont typeface="Arial" panose="020B0604020202020204" pitchFamily="34" charset="0"/>
              <a:buChar char="•"/>
            </a:pPr>
            <a:r>
              <a:rPr lang="en-GB" dirty="0">
                <a:latin typeface="+mn-lt"/>
              </a:rPr>
              <a:t>flexible </a:t>
            </a:r>
            <a:r>
              <a:rPr lang="en-GB" b="1" dirty="0">
                <a:solidFill>
                  <a:schemeClr val="tx2"/>
                </a:solidFill>
                <a:latin typeface="+mn-lt"/>
                <a:ea typeface="+mj-ea"/>
                <a:cs typeface="+mj-cs"/>
              </a:rPr>
              <a:t>product markets </a:t>
            </a:r>
            <a:r>
              <a:rPr lang="en-GB" dirty="0">
                <a:latin typeface="+mn-lt"/>
              </a:rPr>
              <a:t>(diffusion of new technologies)</a:t>
            </a:r>
          </a:p>
          <a:p>
            <a:pPr marL="742950" lvl="1" indent="-285750">
              <a:lnSpc>
                <a:spcPts val="2400"/>
              </a:lnSpc>
              <a:spcBef>
                <a:spcPts val="600"/>
              </a:spcBef>
              <a:buFont typeface="Arial" panose="020B0604020202020204" pitchFamily="34" charset="0"/>
              <a:buChar char="•"/>
            </a:pPr>
            <a:r>
              <a:rPr lang="en-GB" dirty="0">
                <a:latin typeface="+mn-lt"/>
              </a:rPr>
              <a:t>well-functioning </a:t>
            </a:r>
            <a:r>
              <a:rPr lang="en-GB" b="1" dirty="0">
                <a:solidFill>
                  <a:schemeClr val="tx2"/>
                </a:solidFill>
                <a:latin typeface="+mn-lt"/>
                <a:ea typeface="+mj-ea"/>
                <a:cs typeface="+mj-cs"/>
              </a:rPr>
              <a:t>financial markets </a:t>
            </a:r>
            <a:r>
              <a:rPr lang="en-GB" dirty="0">
                <a:latin typeface="+mn-lt"/>
              </a:rPr>
              <a:t>(deeper equity markets) </a:t>
            </a:r>
          </a:p>
          <a:p>
            <a:pPr marL="742950" lvl="1" indent="-285750">
              <a:lnSpc>
                <a:spcPts val="2400"/>
              </a:lnSpc>
              <a:spcBef>
                <a:spcPts val="600"/>
              </a:spcBef>
              <a:buFont typeface="Arial" panose="020B0604020202020204" pitchFamily="34" charset="0"/>
              <a:buChar char="•"/>
            </a:pPr>
            <a:r>
              <a:rPr lang="en-GB" dirty="0">
                <a:latin typeface="+mn-lt"/>
              </a:rPr>
              <a:t>efficient </a:t>
            </a:r>
            <a:r>
              <a:rPr lang="en-GB" b="1" dirty="0">
                <a:solidFill>
                  <a:schemeClr val="tx2"/>
                </a:solidFill>
                <a:latin typeface="+mn-lt"/>
                <a:ea typeface="+mj-ea"/>
                <a:cs typeface="+mj-cs"/>
              </a:rPr>
              <a:t>framework conditions </a:t>
            </a:r>
            <a:r>
              <a:rPr lang="en-GB" dirty="0">
                <a:latin typeface="+mn-lt"/>
              </a:rPr>
              <a:t>(good conditions for research)</a:t>
            </a:r>
          </a:p>
          <a:p>
            <a:pPr marL="742950" lvl="1" indent="-285750">
              <a:lnSpc>
                <a:spcPts val="2400"/>
              </a:lnSpc>
              <a:spcBef>
                <a:spcPts val="600"/>
              </a:spcBef>
              <a:buFont typeface="Arial" panose="020B0604020202020204" pitchFamily="34" charset="0"/>
              <a:buChar char="•"/>
            </a:pPr>
            <a:r>
              <a:rPr lang="en-GB" b="1" dirty="0">
                <a:solidFill>
                  <a:schemeClr val="tx2"/>
                </a:solidFill>
                <a:latin typeface="+mn-lt"/>
                <a:ea typeface="+mj-ea"/>
                <a:cs typeface="+mj-cs"/>
              </a:rPr>
              <a:t>public investment </a:t>
            </a:r>
            <a:r>
              <a:rPr lang="en-GB" dirty="0">
                <a:latin typeface="+mn-lt"/>
              </a:rPr>
              <a:t>(grid and storage infrastructure)</a:t>
            </a:r>
          </a:p>
          <a:p>
            <a:pPr marL="285750" indent="-285750">
              <a:lnSpc>
                <a:spcPts val="2400"/>
              </a:lnSpc>
              <a:spcBef>
                <a:spcPts val="600"/>
              </a:spcBef>
              <a:buFont typeface="Wingdings" panose="05000000000000000000" pitchFamily="2" charset="2"/>
              <a:buChar char="à"/>
            </a:pPr>
            <a:r>
              <a:rPr lang="en-GB" dirty="0"/>
              <a:t>Innovation in green technology would (through exports) also be conducive to achieve </a:t>
            </a:r>
            <a:r>
              <a:rPr lang="en-GB" b="1" dirty="0">
                <a:solidFill>
                  <a:schemeClr val="tx2"/>
                </a:solidFill>
              </a:rPr>
              <a:t>global climate targets</a:t>
            </a:r>
            <a:r>
              <a:rPr lang="en-GB" dirty="0"/>
              <a:t>. </a:t>
            </a:r>
          </a:p>
          <a:p>
            <a:pPr marL="285750" indent="-285750">
              <a:lnSpc>
                <a:spcPts val="2400"/>
              </a:lnSpc>
              <a:spcBef>
                <a:spcPts val="600"/>
              </a:spcBef>
              <a:buFont typeface="Wingdings" panose="05000000000000000000" pitchFamily="2" charset="2"/>
              <a:buChar char="à"/>
            </a:pPr>
            <a:endParaRPr lang="en-GB" dirty="0">
              <a:latin typeface="+mn-lt"/>
            </a:endParaRPr>
          </a:p>
          <a:p>
            <a:endParaRPr lang="en-GB" dirty="0">
              <a:latin typeface="+mn-lt"/>
            </a:endParaRPr>
          </a:p>
        </p:txBody>
      </p:sp>
      <p:sp>
        <p:nvSpPr>
          <p:cNvPr id="5" name="Classification">
            <a:extLst>
              <a:ext uri="{FF2B5EF4-FFF2-40B4-BE49-F238E27FC236}">
                <a16:creationId xmlns:a16="http://schemas.microsoft.com/office/drawing/2014/main" id="{F2313A37-35A0-4EC0-B667-A6CCE0260571}"/>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97505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9ADD-8A8E-4275-87A5-4CD9D26FF626}"/>
              </a:ext>
            </a:extLst>
          </p:cNvPr>
          <p:cNvSpPr>
            <a:spLocks noGrp="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r>
              <a:rPr lang="en-GB" dirty="0"/>
              <a:t>Legal duties relating to environmental protection </a:t>
            </a:r>
          </a:p>
        </p:txBody>
      </p:sp>
      <p:sp>
        <p:nvSpPr>
          <p:cNvPr id="3" name="Slide Number Placeholder 2">
            <a:extLst>
              <a:ext uri="{FF2B5EF4-FFF2-40B4-BE49-F238E27FC236}">
                <a16:creationId xmlns:a16="http://schemas.microsoft.com/office/drawing/2014/main" id="{A5425827-DB53-440C-A84D-212A6CBF0C14}"/>
              </a:ext>
            </a:extLst>
          </p:cNvPr>
          <p:cNvSpPr>
            <a:spLocks noGrp="1"/>
          </p:cNvSpPr>
          <p:nvPr>
            <p:ph type="sldNum" sz="quarter" idx="10"/>
          </p:nvPr>
        </p:nvSpPr>
        <p:spPr/>
        <p:txBody>
          <a:bodyPr/>
          <a:lstStyle/>
          <a:p>
            <a:pPr>
              <a:defRPr/>
            </a:pPr>
            <a:fld id="{72AD2B4C-24FD-485E-ADAD-B1E3DC73B16B}" type="slidenum">
              <a:rPr lang="en-GB" smtClean="0"/>
              <a:pPr>
                <a:defRPr/>
              </a:pPr>
              <a:t>25</a:t>
            </a:fld>
            <a:endParaRPr lang="en-GB" dirty="0"/>
          </a:p>
        </p:txBody>
      </p:sp>
      <p:sp>
        <p:nvSpPr>
          <p:cNvPr id="4" name="TextBox 3">
            <a:extLst>
              <a:ext uri="{FF2B5EF4-FFF2-40B4-BE49-F238E27FC236}">
                <a16:creationId xmlns:a16="http://schemas.microsoft.com/office/drawing/2014/main" id="{C37526F8-B42B-43F3-B162-B444F854945A}"/>
              </a:ext>
            </a:extLst>
          </p:cNvPr>
          <p:cNvSpPr txBox="1"/>
          <p:nvPr/>
        </p:nvSpPr>
        <p:spPr>
          <a:xfrm>
            <a:off x="448471" y="1109954"/>
            <a:ext cx="8404225" cy="5124480"/>
          </a:xfrm>
          <a:prstGeom prst="rect">
            <a:avLst/>
          </a:prstGeom>
          <a:noFill/>
        </p:spPr>
        <p:txBody>
          <a:bodyPr wrap="square" rtlCol="0">
            <a:spAutoFit/>
          </a:bodyPr>
          <a:lstStyle/>
          <a:p>
            <a:pPr>
              <a:spcBef>
                <a:spcPts val="600"/>
              </a:spcBef>
            </a:pPr>
            <a:r>
              <a:rPr lang="en-GB" sz="1600" b="1" dirty="0"/>
              <a:t>Article 11 TFEU</a:t>
            </a:r>
            <a:endParaRPr lang="en-GB" sz="1600" i="1" dirty="0"/>
          </a:p>
          <a:p>
            <a:pPr marL="285750" indent="-285750">
              <a:spcBef>
                <a:spcPts val="600"/>
              </a:spcBef>
              <a:buFont typeface="Arial" panose="020B0604020202020204" pitchFamily="34" charset="0"/>
              <a:buChar char="•"/>
            </a:pPr>
            <a:r>
              <a:rPr lang="en-GB" sz="1600" dirty="0"/>
              <a:t>The ECB has a duty to integrate environmental protection requirements into the definition and implementation of its monetary policy and activities</a:t>
            </a:r>
          </a:p>
          <a:p>
            <a:pPr marL="285750" indent="-285750">
              <a:spcBef>
                <a:spcPts val="600"/>
              </a:spcBef>
              <a:buFont typeface="Arial" panose="020B0604020202020204" pitchFamily="34" charset="0"/>
              <a:buChar char="•"/>
            </a:pPr>
            <a:r>
              <a:rPr lang="en-GB" sz="1600" dirty="0"/>
              <a:t>This is a duty to ‘take into account’ and ‘consider’ environmental objectives</a:t>
            </a:r>
          </a:p>
          <a:p>
            <a:pPr>
              <a:spcBef>
                <a:spcPts val="600"/>
              </a:spcBef>
            </a:pPr>
            <a:r>
              <a:rPr lang="en-GB" sz="1600" b="1" dirty="0"/>
              <a:t>Article 7 TFEU</a:t>
            </a:r>
          </a:p>
          <a:p>
            <a:pPr marL="285750" indent="-285750">
              <a:spcBef>
                <a:spcPts val="600"/>
              </a:spcBef>
              <a:buFont typeface="Arial" panose="020B0604020202020204" pitchFamily="34" charset="0"/>
              <a:buChar char="•"/>
            </a:pPr>
            <a:r>
              <a:rPr lang="en-GB" sz="1600" dirty="0"/>
              <a:t>The ECB has a duty to ensure consistency between monetary policy and the Union’s environmental policy </a:t>
            </a:r>
          </a:p>
          <a:p>
            <a:pPr marL="285750" indent="-285750">
              <a:spcBef>
                <a:spcPts val="600"/>
              </a:spcBef>
              <a:buFont typeface="Arial" panose="020B0604020202020204" pitchFamily="34" charset="0"/>
              <a:buChar char="•"/>
            </a:pPr>
            <a:r>
              <a:rPr lang="en-GB" sz="1600" dirty="0"/>
              <a:t>This is subject to taking all Union objectives into account and the principle of conferral of powers</a:t>
            </a:r>
          </a:p>
          <a:p>
            <a:pPr marL="285750" indent="-285750">
              <a:buFont typeface="Arial" panose="020B0604020202020204" pitchFamily="34" charset="0"/>
              <a:buChar char="•"/>
            </a:pPr>
            <a:endParaRPr lang="en-GB" sz="1600" dirty="0"/>
          </a:p>
          <a:p>
            <a:endParaRPr lang="en-GB" sz="1600" b="1" dirty="0">
              <a:solidFill>
                <a:schemeClr val="tx2"/>
              </a:solidFill>
            </a:endParaRPr>
          </a:p>
          <a:p>
            <a:endParaRPr lang="en-GB" b="1" dirty="0">
              <a:solidFill>
                <a:schemeClr val="tx2"/>
              </a:solidFill>
            </a:endParaRP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58032220-A5F3-46E1-955C-3DE55807E910}"/>
              </a:ext>
            </a:extLst>
          </p:cNvPr>
          <p:cNvSpPr txBox="1"/>
          <p:nvPr/>
        </p:nvSpPr>
        <p:spPr>
          <a:xfrm>
            <a:off x="369887" y="4007353"/>
            <a:ext cx="8404225" cy="584775"/>
          </a:xfrm>
          <a:prstGeom prst="rect">
            <a:avLst/>
          </a:prstGeom>
          <a:noFill/>
          <a:ln w="12700">
            <a:solidFill>
              <a:schemeClr val="tx1"/>
            </a:solidFill>
          </a:ln>
        </p:spPr>
        <p:txBody>
          <a:bodyPr wrap="square" rtlCol="0">
            <a:spAutoFit/>
          </a:bodyPr>
          <a:lstStyle/>
          <a:p>
            <a:r>
              <a:rPr lang="en-GB" sz="1600" b="1" dirty="0">
                <a:solidFill>
                  <a:schemeClr val="tx2"/>
                </a:solidFill>
              </a:rPr>
              <a:t>High priority given to environmental policies and objectives by the Union is an important factor that should also guide the ECB’s priorities</a:t>
            </a:r>
          </a:p>
        </p:txBody>
      </p:sp>
      <p:sp>
        <p:nvSpPr>
          <p:cNvPr id="7" name="Classification">
            <a:extLst>
              <a:ext uri="{FF2B5EF4-FFF2-40B4-BE49-F238E27FC236}">
                <a16:creationId xmlns:a16="http://schemas.microsoft.com/office/drawing/2014/main" id="{008B5C5E-91C8-4642-AC65-338DA4F8A9C2}"/>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04744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9ADD-8A8E-4275-87A5-4CD9D26FF626}"/>
              </a:ext>
            </a:extLst>
          </p:cNvPr>
          <p:cNvSpPr>
            <a:spLocks noGrp="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r>
              <a:rPr lang="en-GB" dirty="0"/>
              <a:t>Compliance with primary law principles</a:t>
            </a:r>
          </a:p>
        </p:txBody>
      </p:sp>
      <p:sp>
        <p:nvSpPr>
          <p:cNvPr id="3" name="Slide Number Placeholder 2">
            <a:extLst>
              <a:ext uri="{FF2B5EF4-FFF2-40B4-BE49-F238E27FC236}">
                <a16:creationId xmlns:a16="http://schemas.microsoft.com/office/drawing/2014/main" id="{A5425827-DB53-440C-A84D-212A6CBF0C14}"/>
              </a:ext>
            </a:extLst>
          </p:cNvPr>
          <p:cNvSpPr>
            <a:spLocks noGrp="1"/>
          </p:cNvSpPr>
          <p:nvPr>
            <p:ph type="sldNum" sz="quarter" idx="10"/>
          </p:nvPr>
        </p:nvSpPr>
        <p:spPr/>
        <p:txBody>
          <a:bodyPr/>
          <a:lstStyle/>
          <a:p>
            <a:pPr>
              <a:defRPr/>
            </a:pPr>
            <a:fld id="{72AD2B4C-24FD-485E-ADAD-B1E3DC73B16B}" type="slidenum">
              <a:rPr lang="en-GB" smtClean="0"/>
              <a:pPr>
                <a:defRPr/>
              </a:pPr>
              <a:t>26</a:t>
            </a:fld>
            <a:endParaRPr lang="en-GB" dirty="0"/>
          </a:p>
        </p:txBody>
      </p:sp>
      <p:sp>
        <p:nvSpPr>
          <p:cNvPr id="8" name="Rectangle 7">
            <a:extLst>
              <a:ext uri="{FF2B5EF4-FFF2-40B4-BE49-F238E27FC236}">
                <a16:creationId xmlns:a16="http://schemas.microsoft.com/office/drawing/2014/main" id="{3B2F2987-77A4-4996-8538-9ADFB1D6A35F}"/>
              </a:ext>
            </a:extLst>
          </p:cNvPr>
          <p:cNvSpPr/>
          <p:nvPr/>
        </p:nvSpPr>
        <p:spPr>
          <a:xfrm>
            <a:off x="277813" y="859771"/>
            <a:ext cx="8589963" cy="4431983"/>
          </a:xfrm>
          <a:prstGeom prst="rect">
            <a:avLst/>
          </a:prstGeom>
        </p:spPr>
        <p:txBody>
          <a:bodyPr wrap="square">
            <a:spAutoFit/>
          </a:bodyPr>
          <a:lstStyle/>
          <a:p>
            <a:pPr>
              <a:spcBef>
                <a:spcPts val="600"/>
              </a:spcBef>
            </a:pPr>
            <a:r>
              <a:rPr lang="en-GB" sz="1400" b="1" dirty="0"/>
              <a:t>Proportionality</a:t>
            </a:r>
            <a:endParaRPr lang="en-GB" sz="1400" i="1" dirty="0"/>
          </a:p>
          <a:p>
            <a:pPr marL="285750" indent="-285750">
              <a:spcBef>
                <a:spcPts val="600"/>
              </a:spcBef>
              <a:buFont typeface="Arial" panose="020B0604020202020204" pitchFamily="34" charset="0"/>
              <a:buChar char="•"/>
            </a:pPr>
            <a:r>
              <a:rPr lang="en-GB" sz="1400" dirty="0"/>
              <a:t>ECB action should be suitable for attaining its legitimate objectives and not go beyond what is necessary to achieve those objectives – justification is key</a:t>
            </a:r>
          </a:p>
          <a:p>
            <a:pPr>
              <a:spcBef>
                <a:spcPts val="600"/>
              </a:spcBef>
            </a:pPr>
            <a:r>
              <a:rPr lang="en-GB" sz="1400" b="1" dirty="0"/>
              <a:t>Open market economy with free competition </a:t>
            </a:r>
          </a:p>
          <a:p>
            <a:pPr marL="285750" indent="-285750">
              <a:spcBef>
                <a:spcPts val="600"/>
              </a:spcBef>
              <a:buFont typeface="Arial" panose="020B0604020202020204" pitchFamily="34" charset="0"/>
              <a:buChar char="•"/>
            </a:pPr>
            <a:r>
              <a:rPr lang="en-GB" sz="1400" dirty="0"/>
              <a:t>Imposes the outer limits of ECB action, but interference can be justified if required to pursue the primary or secondary objectives and proportionality standards are met</a:t>
            </a:r>
          </a:p>
          <a:p>
            <a:pPr>
              <a:spcBef>
                <a:spcPts val="600"/>
              </a:spcBef>
            </a:pPr>
            <a:endParaRPr lang="en-GB" sz="1400" dirty="0"/>
          </a:p>
          <a:p>
            <a:pPr>
              <a:spcBef>
                <a:spcPts val="600"/>
              </a:spcBef>
            </a:pPr>
            <a:endParaRPr lang="en-GB" sz="1400" dirty="0"/>
          </a:p>
          <a:p>
            <a:pPr>
              <a:spcBef>
                <a:spcPts val="600"/>
              </a:spcBef>
            </a:pPr>
            <a:endParaRPr lang="en-GB" sz="1400" b="1" dirty="0"/>
          </a:p>
          <a:p>
            <a:pPr>
              <a:spcBef>
                <a:spcPts val="600"/>
              </a:spcBef>
            </a:pPr>
            <a:r>
              <a:rPr lang="en-GB" sz="1400" b="1" dirty="0"/>
              <a:t>Institutional balance</a:t>
            </a:r>
            <a:endParaRPr lang="en-GB" sz="1400" i="1" dirty="0"/>
          </a:p>
          <a:p>
            <a:pPr marL="285750" indent="-285750">
              <a:spcBef>
                <a:spcPts val="600"/>
              </a:spcBef>
              <a:buFont typeface="Arial" panose="020B0604020202020204" pitchFamily="34" charset="0"/>
              <a:buChar char="•"/>
            </a:pPr>
            <a:r>
              <a:rPr lang="en-GB" sz="1400" dirty="0"/>
              <a:t>ECB must exercise its powers with due regard for the powers of other institutions - Union co-legislators are competent for the environment</a:t>
            </a:r>
          </a:p>
          <a:p>
            <a:pPr>
              <a:spcBef>
                <a:spcPts val="600"/>
              </a:spcBef>
            </a:pPr>
            <a:r>
              <a:rPr lang="en-GB" sz="1400" b="1" dirty="0"/>
              <a:t>Equality </a:t>
            </a:r>
          </a:p>
          <a:p>
            <a:pPr marL="285750" indent="-285750">
              <a:spcBef>
                <a:spcPts val="600"/>
              </a:spcBef>
              <a:buFont typeface="Arial" panose="020B0604020202020204" pitchFamily="34" charset="0"/>
              <a:buChar char="•"/>
            </a:pPr>
            <a:r>
              <a:rPr lang="en-GB" sz="1400" dirty="0"/>
              <a:t>The ECB must carry out a ‘comparability’ assessment and justify differences in treatment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7CC3158C-5F09-4CF6-AC63-8776125E3728}"/>
              </a:ext>
            </a:extLst>
          </p:cNvPr>
          <p:cNvSpPr txBox="1"/>
          <p:nvPr/>
        </p:nvSpPr>
        <p:spPr>
          <a:xfrm>
            <a:off x="386556" y="2571750"/>
            <a:ext cx="8356600" cy="738664"/>
          </a:xfrm>
          <a:prstGeom prst="rect">
            <a:avLst/>
          </a:prstGeom>
          <a:noFill/>
          <a:ln w="12700">
            <a:solidFill>
              <a:schemeClr val="tx1"/>
            </a:solidFill>
          </a:ln>
        </p:spPr>
        <p:txBody>
          <a:bodyPr wrap="square" rtlCol="0">
            <a:spAutoFit/>
          </a:bodyPr>
          <a:lstStyle/>
          <a:p>
            <a:r>
              <a:rPr lang="en-GB" sz="1400" i="1" dirty="0">
                <a:solidFill>
                  <a:schemeClr val="tx2"/>
                </a:solidFill>
              </a:rPr>
              <a:t>If required to pursue its primary or secondary objective, ECB interference with the principle of an open market economy is possible, although more restricted in the case of action taken in pursuit of the secondary objective.</a:t>
            </a:r>
            <a:endParaRPr lang="en-GB" sz="1400" dirty="0">
              <a:solidFill>
                <a:schemeClr val="tx2"/>
              </a:solidFill>
            </a:endParaRPr>
          </a:p>
        </p:txBody>
      </p:sp>
      <p:sp>
        <p:nvSpPr>
          <p:cNvPr id="7" name="Classification">
            <a:extLst>
              <a:ext uri="{FF2B5EF4-FFF2-40B4-BE49-F238E27FC236}">
                <a16:creationId xmlns:a16="http://schemas.microsoft.com/office/drawing/2014/main" id="{6B2ACEAD-4542-4013-BFFE-9E6F6BE51070}"/>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92343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27</a:t>
            </a:fld>
            <a:endParaRPr lang="en-GB" dirty="0"/>
          </a:p>
        </p:txBody>
      </p:sp>
      <p:sp>
        <p:nvSpPr>
          <p:cNvPr id="4" name="Rectangle 3"/>
          <p:cNvSpPr/>
          <p:nvPr/>
        </p:nvSpPr>
        <p:spPr>
          <a:xfrm>
            <a:off x="1679558" y="1670671"/>
            <a:ext cx="5356259" cy="404919"/>
          </a:xfrm>
          <a:prstGeom prst="rect">
            <a:avLst/>
          </a:prstGeom>
        </p:spPr>
        <p:txBody>
          <a:bodyPr wrap="square">
            <a:spAutoFit/>
          </a:bodyPr>
          <a:lstStyle/>
          <a:p>
            <a:pPr>
              <a:lnSpc>
                <a:spcPts val="2400"/>
              </a:lnSpc>
              <a:spcBef>
                <a:spcPts val="600"/>
              </a:spcBef>
            </a:pPr>
            <a:r>
              <a:rPr lang="en-US" sz="2800" b="1" dirty="0">
                <a:solidFill>
                  <a:schemeClr val="tx2"/>
                </a:solidFill>
                <a:latin typeface="+mn-lt"/>
                <a:ea typeface="+mj-ea"/>
                <a:cs typeface="+mj-cs"/>
              </a:rPr>
              <a:t>Background Chapter 2</a:t>
            </a:r>
            <a:endParaRPr lang="en-US" sz="2800" dirty="0">
              <a:latin typeface="+mn-lt"/>
            </a:endParaRPr>
          </a:p>
        </p:txBody>
      </p:sp>
      <p:sp>
        <p:nvSpPr>
          <p:cNvPr id="6" name="Classification">
            <a:extLst>
              <a:ext uri="{FF2B5EF4-FFF2-40B4-BE49-F238E27FC236}">
                <a16:creationId xmlns:a16="http://schemas.microsoft.com/office/drawing/2014/main" id="{25316641-B419-4FDE-8F96-018314C6966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26619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the conduct of monetary policy</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28</a:t>
            </a:fld>
            <a:endParaRPr lang="en-GB" dirty="0"/>
          </a:p>
        </p:txBody>
      </p:sp>
      <p:sp>
        <p:nvSpPr>
          <p:cNvPr id="7" name="Rectangle 6"/>
          <p:cNvSpPr/>
          <p:nvPr/>
        </p:nvSpPr>
        <p:spPr>
          <a:xfrm>
            <a:off x="107771" y="862577"/>
            <a:ext cx="8788400" cy="3877985"/>
          </a:xfrm>
          <a:prstGeom prst="rect">
            <a:avLst/>
          </a:prstGeom>
        </p:spPr>
        <p:txBody>
          <a:bodyPr wrap="square">
            <a:spAutoFit/>
          </a:bodyPr>
          <a:lstStyle/>
          <a:p>
            <a:pPr>
              <a:spcBef>
                <a:spcPts val="600"/>
              </a:spcBef>
              <a:spcAft>
                <a:spcPts val="600"/>
              </a:spcAft>
            </a:pPr>
            <a:r>
              <a:rPr lang="en-US" b="1" dirty="0">
                <a:solidFill>
                  <a:schemeClr val="tx2"/>
                </a:solidFill>
              </a:rPr>
              <a:t>Physical risk and transition risk could affect the conduct of monetary policy</a:t>
            </a:r>
            <a:r>
              <a:rPr lang="en-US" dirty="0"/>
              <a:t> and the ability of the ECB to deliver on its price stability mandate via:</a:t>
            </a:r>
          </a:p>
          <a:p>
            <a:pPr marL="285750" indent="-285750">
              <a:spcBef>
                <a:spcPts val="600"/>
              </a:spcBef>
              <a:spcAft>
                <a:spcPts val="600"/>
              </a:spcAft>
              <a:buFont typeface="Arial" panose="020B0604020202020204" pitchFamily="34" charset="0"/>
              <a:buChar char="•"/>
            </a:pPr>
            <a:r>
              <a:rPr lang="en-US" b="1" dirty="0">
                <a:solidFill>
                  <a:schemeClr val="tx2"/>
                </a:solidFill>
              </a:rPr>
              <a:t>monetary policy transmission channel</a:t>
            </a:r>
            <a:r>
              <a:rPr lang="en-US" dirty="0"/>
              <a:t>: stranding of assets, sudden re-pricing of climate-related financial risks weakening financial intermediaries;</a:t>
            </a:r>
          </a:p>
          <a:p>
            <a:pPr marL="285750" indent="-285750">
              <a:spcBef>
                <a:spcPts val="600"/>
              </a:spcBef>
              <a:spcAft>
                <a:spcPts val="600"/>
              </a:spcAft>
              <a:buFont typeface="Arial" panose="020B0604020202020204" pitchFamily="34" charset="0"/>
              <a:buChar char="•"/>
            </a:pPr>
            <a:r>
              <a:rPr lang="en-US" b="1" dirty="0">
                <a:solidFill>
                  <a:schemeClr val="tx2"/>
                </a:solidFill>
              </a:rPr>
              <a:t>lower natural rate of interest </a:t>
            </a:r>
            <a:r>
              <a:rPr lang="en-US" b="1" i="1" dirty="0">
                <a:solidFill>
                  <a:schemeClr val="tx2"/>
                </a:solidFill>
              </a:rPr>
              <a:t>r*</a:t>
            </a:r>
            <a:r>
              <a:rPr lang="en-US" dirty="0">
                <a:solidFill>
                  <a:schemeClr val="tx2"/>
                </a:solidFill>
              </a:rPr>
              <a:t>:</a:t>
            </a:r>
            <a:r>
              <a:rPr lang="en-US" dirty="0"/>
              <a:t> lower productivity and </a:t>
            </a:r>
            <a:r>
              <a:rPr lang="en-US" dirty="0" err="1"/>
              <a:t>labour</a:t>
            </a:r>
            <a:r>
              <a:rPr lang="en-US" dirty="0"/>
              <a:t> supply due to heat stress and higher morbidity may put a dampening force on </a:t>
            </a:r>
            <a:r>
              <a:rPr lang="en-US" i="1" dirty="0"/>
              <a:t>r*</a:t>
            </a:r>
            <a:r>
              <a:rPr lang="en-US" dirty="0"/>
              <a:t>. Green investment and new technologies could push </a:t>
            </a:r>
            <a:r>
              <a:rPr lang="en-US" i="1" dirty="0"/>
              <a:t>r*</a:t>
            </a:r>
            <a:r>
              <a:rPr lang="en-US" dirty="0"/>
              <a:t> up, but the current best guess (NGFS 2020) is that the net effect should be negative, implying a reduced space for conventional policy tools;</a:t>
            </a:r>
          </a:p>
          <a:p>
            <a:pPr marL="285750" indent="-285750">
              <a:spcBef>
                <a:spcPts val="600"/>
              </a:spcBef>
              <a:spcAft>
                <a:spcPts val="600"/>
              </a:spcAft>
              <a:buFont typeface="Arial" panose="020B0604020202020204" pitchFamily="34" charset="0"/>
              <a:buChar char="•"/>
            </a:pPr>
            <a:r>
              <a:rPr lang="en-US" b="1" dirty="0">
                <a:solidFill>
                  <a:schemeClr val="tx2"/>
                </a:solidFill>
              </a:rPr>
              <a:t>heightened size and volatility of shocks</a:t>
            </a:r>
            <a:r>
              <a:rPr lang="en-US" dirty="0"/>
              <a:t> and higher uncertainty, which will complicate the assessment of the monetary policy stance and may steepen the trade-off between output and price stabilization.</a:t>
            </a:r>
          </a:p>
        </p:txBody>
      </p:sp>
      <p:sp>
        <p:nvSpPr>
          <p:cNvPr id="5" name="Classification">
            <a:extLst>
              <a:ext uri="{FF2B5EF4-FFF2-40B4-BE49-F238E27FC236}">
                <a16:creationId xmlns:a16="http://schemas.microsoft.com/office/drawing/2014/main" id="{5200096E-E6E9-4D69-9DAF-81B15D21927F}"/>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31149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simulations</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29</a:t>
            </a:fld>
            <a:endParaRPr lang="en-GB" dirty="0"/>
          </a:p>
        </p:txBody>
      </p:sp>
      <p:sp>
        <p:nvSpPr>
          <p:cNvPr id="7" name="Rectangle 6"/>
          <p:cNvSpPr/>
          <p:nvPr/>
        </p:nvSpPr>
        <p:spPr>
          <a:xfrm>
            <a:off x="107771" y="910861"/>
            <a:ext cx="8788400" cy="3785652"/>
          </a:xfrm>
          <a:prstGeom prst="rect">
            <a:avLst/>
          </a:prstGeom>
        </p:spPr>
        <p:txBody>
          <a:bodyPr wrap="square">
            <a:spAutoFit/>
          </a:bodyPr>
          <a:lstStyle/>
          <a:p>
            <a:pPr>
              <a:spcBef>
                <a:spcPts val="600"/>
              </a:spcBef>
              <a:spcAft>
                <a:spcPts val="600"/>
              </a:spcAft>
            </a:pPr>
            <a:r>
              <a:rPr lang="en-GB" b="1" dirty="0">
                <a:solidFill>
                  <a:schemeClr val="tx2"/>
                </a:solidFill>
              </a:rPr>
              <a:t>Three model simulations illustrate how the transition to ‘net-zero’ can affect the optimal response of monetary policy:</a:t>
            </a:r>
          </a:p>
          <a:p>
            <a:pPr marL="285750" indent="-285750">
              <a:spcBef>
                <a:spcPts val="600"/>
              </a:spcBef>
              <a:spcAft>
                <a:spcPts val="600"/>
              </a:spcAft>
              <a:buFont typeface="Arial" panose="020B0604020202020204" pitchFamily="34" charset="0"/>
              <a:buChar char="•"/>
            </a:pPr>
            <a:r>
              <a:rPr lang="en-GB" b="1" dirty="0">
                <a:solidFill>
                  <a:schemeClr val="tx2"/>
                </a:solidFill>
              </a:rPr>
              <a:t>transition risk;</a:t>
            </a:r>
          </a:p>
          <a:p>
            <a:pPr marL="285750" indent="-285750">
              <a:spcBef>
                <a:spcPts val="600"/>
              </a:spcBef>
              <a:spcAft>
                <a:spcPts val="600"/>
              </a:spcAft>
              <a:buFont typeface="Arial" panose="020B0604020202020204" pitchFamily="34" charset="0"/>
              <a:buChar char="•"/>
            </a:pPr>
            <a:r>
              <a:rPr lang="en-GB" b="1" dirty="0">
                <a:solidFill>
                  <a:schemeClr val="tx2"/>
                </a:solidFill>
              </a:rPr>
              <a:t>physical risk;</a:t>
            </a:r>
          </a:p>
          <a:p>
            <a:pPr marL="285750" indent="-285750">
              <a:spcBef>
                <a:spcPts val="600"/>
              </a:spcBef>
              <a:spcAft>
                <a:spcPts val="600"/>
              </a:spcAft>
              <a:buFont typeface="Arial" panose="020B0604020202020204" pitchFamily="34" charset="0"/>
              <a:buChar char="•"/>
            </a:pPr>
            <a:r>
              <a:rPr lang="en-GB" b="1" dirty="0">
                <a:solidFill>
                  <a:schemeClr val="tx2"/>
                </a:solidFill>
              </a:rPr>
              <a:t>macroeconomic stabilisation in the new normal</a:t>
            </a:r>
            <a:r>
              <a:rPr lang="en-GB" dirty="0"/>
              <a:t>.</a:t>
            </a:r>
          </a:p>
          <a:p>
            <a:pPr>
              <a:spcBef>
                <a:spcPts val="600"/>
              </a:spcBef>
              <a:spcAft>
                <a:spcPts val="600"/>
              </a:spcAft>
            </a:pPr>
            <a:r>
              <a:rPr lang="en-GB" dirty="0"/>
              <a:t>Simulations use the </a:t>
            </a:r>
            <a:r>
              <a:rPr lang="en-GB" b="1" dirty="0">
                <a:solidFill>
                  <a:schemeClr val="tx2"/>
                </a:solidFill>
              </a:rPr>
              <a:t>ECB’s New Area-Wide Model </a:t>
            </a:r>
            <a:r>
              <a:rPr lang="en-GB" dirty="0"/>
              <a:t>(NAWM).</a:t>
            </a:r>
          </a:p>
          <a:p>
            <a:pPr>
              <a:spcBef>
                <a:spcPts val="600"/>
              </a:spcBef>
              <a:spcAft>
                <a:spcPts val="600"/>
              </a:spcAft>
            </a:pPr>
            <a:r>
              <a:rPr lang="en-GB" dirty="0"/>
              <a:t>They show that under plausible scenarios, climate change could </a:t>
            </a:r>
            <a:r>
              <a:rPr lang="en-GB" b="1" dirty="0">
                <a:solidFill>
                  <a:schemeClr val="tx2"/>
                </a:solidFill>
              </a:rPr>
              <a:t>restrict the ability of monetary policy to respond to standard business cycle fluctuations</a:t>
            </a:r>
            <a:r>
              <a:rPr lang="en-GB" dirty="0"/>
              <a:t>.</a:t>
            </a:r>
          </a:p>
          <a:p>
            <a:pPr>
              <a:spcBef>
                <a:spcPts val="600"/>
              </a:spcBef>
              <a:spcAft>
                <a:spcPts val="600"/>
              </a:spcAft>
            </a:pPr>
            <a:r>
              <a:rPr lang="en-GB" b="1" dirty="0">
                <a:solidFill>
                  <a:schemeClr val="tx2"/>
                </a:solidFill>
              </a:rPr>
              <a:t>Uncertainty </a:t>
            </a:r>
            <a:r>
              <a:rPr lang="en-GB" dirty="0"/>
              <a:t>about the magnitude of the effects of climate change and the horizon over which they will play out in the economy </a:t>
            </a:r>
            <a:r>
              <a:rPr lang="en-GB" b="1" dirty="0">
                <a:solidFill>
                  <a:schemeClr val="tx2"/>
                </a:solidFill>
              </a:rPr>
              <a:t>may compound the effects</a:t>
            </a:r>
            <a:r>
              <a:rPr lang="en-GB" dirty="0"/>
              <a:t>.</a:t>
            </a:r>
          </a:p>
        </p:txBody>
      </p:sp>
      <p:sp>
        <p:nvSpPr>
          <p:cNvPr id="5" name="Classification">
            <a:extLst>
              <a:ext uri="{FF2B5EF4-FFF2-40B4-BE49-F238E27FC236}">
                <a16:creationId xmlns:a16="http://schemas.microsoft.com/office/drawing/2014/main" id="{E22E6596-0007-4F23-8706-2DA38E3801B7}"/>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99313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Rectangle 4"/>
          <p:cNvSpPr>
            <a:spLocks noGrp="1" noChangeArrowheads="1"/>
          </p:cNvSpPr>
          <p:nvPr>
            <p:ph type="title"/>
          </p:nvPr>
        </p:nvSpPr>
        <p:spPr>
          <a:xfrm>
            <a:off x="463550" y="411163"/>
            <a:ext cx="8594725" cy="635000"/>
          </a:xfrm>
        </p:spPr>
        <p:txBody>
          <a:bodyPr/>
          <a:lstStyle/>
          <a:p>
            <a:pPr eaLnBrk="1" hangingPunct="1">
              <a:lnSpc>
                <a:spcPts val="2800"/>
              </a:lnSpc>
              <a:defRPr/>
            </a:pPr>
            <a:r>
              <a:rPr dirty="0"/>
              <a:t>Outline of presentation</a:t>
            </a:r>
          </a:p>
        </p:txBody>
      </p:sp>
      <p:sp>
        <p:nvSpPr>
          <p:cNvPr id="28676"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056D7F0C-1CD7-412D-BEA5-28A788BE0764}" type="slidenum">
              <a:rPr altLang="en-US" sz="900" smtClean="0">
                <a:solidFill>
                  <a:schemeClr val="bg1"/>
                </a:solidFill>
              </a:rPr>
              <a:pPr eaLnBrk="1" hangingPunct="1">
                <a:lnSpc>
                  <a:spcPct val="100000"/>
                </a:lnSpc>
                <a:spcBef>
                  <a:spcPct val="0"/>
                </a:spcBef>
                <a:buClrTx/>
              </a:pPr>
              <a:t>3</a:t>
            </a:fld>
            <a:endParaRPr altLang="en-US" sz="900">
              <a:solidFill>
                <a:schemeClr val="bg1"/>
              </a:solidFill>
            </a:endParaRPr>
          </a:p>
        </p:txBody>
      </p:sp>
      <p:grpSp>
        <p:nvGrpSpPr>
          <p:cNvPr id="28677" name="Group 10"/>
          <p:cNvGrpSpPr>
            <a:grpSpLocks/>
          </p:cNvGrpSpPr>
          <p:nvPr/>
        </p:nvGrpSpPr>
        <p:grpSpPr bwMode="auto">
          <a:xfrm>
            <a:off x="578385" y="1516496"/>
            <a:ext cx="8020050" cy="2004606"/>
            <a:chOff x="295458" y="2820777"/>
            <a:chExt cx="8548666" cy="1677454"/>
          </a:xfrm>
        </p:grpSpPr>
        <p:sp>
          <p:nvSpPr>
            <p:cNvPr id="28684" name="Rectangle 7"/>
            <p:cNvSpPr>
              <a:spLocks noChangeArrowheads="1"/>
            </p:cNvSpPr>
            <p:nvPr>
              <p:custDataLst>
                <p:tags r:id="rId2"/>
              </p:custDataLst>
            </p:nvPr>
          </p:nvSpPr>
          <p:spPr bwMode="auto">
            <a:xfrm>
              <a:off x="295458" y="2820777"/>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1</a:t>
              </a:r>
            </a:p>
          </p:txBody>
        </p:sp>
        <p:sp>
          <p:nvSpPr>
            <p:cNvPr id="23567" name="Rectangle 9"/>
            <p:cNvSpPr>
              <a:spLocks noChangeArrowheads="1"/>
            </p:cNvSpPr>
            <p:nvPr>
              <p:custDataLst>
                <p:tags r:id="rId3"/>
              </p:custDataLst>
            </p:nvPr>
          </p:nvSpPr>
          <p:spPr bwMode="auto">
            <a:xfrm>
              <a:off x="820019" y="2827884"/>
              <a:ext cx="8022413"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US" sz="1800" dirty="0"/>
                <a:t>Why should the ECB care about climate change?</a:t>
              </a:r>
            </a:p>
          </p:txBody>
        </p:sp>
        <p:sp>
          <p:nvSpPr>
            <p:cNvPr id="28690" name="Rectangle 15"/>
            <p:cNvSpPr>
              <a:spLocks noChangeArrowheads="1"/>
            </p:cNvSpPr>
            <p:nvPr>
              <p:custDataLst>
                <p:tags r:id="rId4"/>
              </p:custDataLst>
            </p:nvPr>
          </p:nvSpPr>
          <p:spPr bwMode="auto">
            <a:xfrm>
              <a:off x="295458" y="3457273"/>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2</a:t>
              </a:r>
            </a:p>
          </p:txBody>
        </p:sp>
        <p:sp>
          <p:nvSpPr>
            <p:cNvPr id="23572" name="Rectangle 16"/>
            <p:cNvSpPr>
              <a:spLocks noChangeArrowheads="1"/>
            </p:cNvSpPr>
            <p:nvPr>
              <p:custDataLst>
                <p:tags r:id="rId5"/>
              </p:custDataLst>
            </p:nvPr>
          </p:nvSpPr>
          <p:spPr bwMode="auto">
            <a:xfrm>
              <a:off x="820019" y="3450475"/>
              <a:ext cx="8024105"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US" altLang="en-US" sz="1800" dirty="0"/>
                <a:t>Implications for the conduct of monetary policy</a:t>
              </a:r>
            </a:p>
          </p:txBody>
        </p:sp>
        <p:sp>
          <p:nvSpPr>
            <p:cNvPr id="23577" name="Rectangle 23"/>
            <p:cNvSpPr>
              <a:spLocks noChangeArrowheads="1"/>
            </p:cNvSpPr>
            <p:nvPr>
              <p:custDataLst>
                <p:tags r:id="rId6"/>
              </p:custDataLst>
            </p:nvPr>
          </p:nvSpPr>
          <p:spPr bwMode="auto">
            <a:xfrm>
              <a:off x="821712" y="4117231"/>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None/>
                <a:defRPr/>
              </a:pPr>
              <a:r>
                <a:rPr lang="en-US" altLang="en-US" sz="1800" dirty="0"/>
                <a:t>Climate change action plan</a:t>
              </a:r>
            </a:p>
          </p:txBody>
        </p:sp>
      </p:grpSp>
      <p:sp>
        <p:nvSpPr>
          <p:cNvPr id="28" name="Rectangle 15"/>
          <p:cNvSpPr>
            <a:spLocks noChangeArrowheads="1"/>
          </p:cNvSpPr>
          <p:nvPr>
            <p:custDataLst>
              <p:tags r:id="rId1"/>
            </p:custDataLst>
          </p:nvPr>
        </p:nvSpPr>
        <p:spPr bwMode="auto">
          <a:xfrm>
            <a:off x="578386" y="3037758"/>
            <a:ext cx="357441" cy="455307"/>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1800" b="1" dirty="0">
                <a:solidFill>
                  <a:srgbClr val="FFFFFF"/>
                </a:solidFill>
              </a:rPr>
              <a:t>3</a:t>
            </a:r>
          </a:p>
        </p:txBody>
      </p:sp>
      <p:sp>
        <p:nvSpPr>
          <p:cNvPr id="15" name="Classification">
            <a:extLst>
              <a:ext uri="{FF2B5EF4-FFF2-40B4-BE49-F238E27FC236}">
                <a16:creationId xmlns:a16="http://schemas.microsoft.com/office/drawing/2014/main" id="{4FF4880C-47CF-4999-84B5-69BC0B39CA71}"/>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420573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r>
              <a:rPr lang="en-US" dirty="0"/>
              <a:t>Physical risk</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30</a:t>
            </a:fld>
            <a:endParaRPr lang="en-GB" dirty="0"/>
          </a:p>
        </p:txBody>
      </p:sp>
      <p:sp>
        <p:nvSpPr>
          <p:cNvPr id="7" name="Rectangle 6"/>
          <p:cNvSpPr/>
          <p:nvPr/>
        </p:nvSpPr>
        <p:spPr>
          <a:xfrm>
            <a:off x="107771" y="784189"/>
            <a:ext cx="8788400" cy="523220"/>
          </a:xfrm>
          <a:prstGeom prst="rect">
            <a:avLst/>
          </a:prstGeom>
        </p:spPr>
        <p:txBody>
          <a:bodyPr wrap="square">
            <a:spAutoFit/>
          </a:bodyPr>
          <a:lstStyle/>
          <a:p>
            <a:r>
              <a:rPr lang="en-US" sz="1400" dirty="0"/>
              <a:t>With increased frequency of major disasters, monetary policy is unable to stimulate the economy sufficiently to maintain on average inflation in line with price stability, particularly with a lower </a:t>
            </a:r>
            <a:r>
              <a:rPr lang="en-US" sz="1400" i="1" dirty="0"/>
              <a:t>r*</a:t>
            </a:r>
            <a:r>
              <a:rPr lang="en-US" sz="1400" dirty="0"/>
              <a:t>.</a:t>
            </a:r>
            <a:endParaRPr lang="en-US" sz="1400" b="1" dirty="0">
              <a:solidFill>
                <a:schemeClr val="tx2"/>
              </a:solidFill>
            </a:endParaRPr>
          </a:p>
        </p:txBody>
      </p:sp>
      <p:sp>
        <p:nvSpPr>
          <p:cNvPr id="15" name="TextBox 14">
            <a:extLst>
              <a:ext uri="{FF2B5EF4-FFF2-40B4-BE49-F238E27FC236}">
                <a16:creationId xmlns:a16="http://schemas.microsoft.com/office/drawing/2014/main" id="{20CE69A6-3475-4010-887B-B8F7BD712A1C}"/>
              </a:ext>
            </a:extLst>
          </p:cNvPr>
          <p:cNvSpPr txBox="1"/>
          <p:nvPr/>
        </p:nvSpPr>
        <p:spPr>
          <a:xfrm>
            <a:off x="395382" y="4460916"/>
            <a:ext cx="3921641" cy="246221"/>
          </a:xfrm>
          <a:prstGeom prst="rect">
            <a:avLst/>
          </a:prstGeom>
          <a:noFill/>
        </p:spPr>
        <p:txBody>
          <a:bodyPr wrap="square" rtlCol="0">
            <a:spAutoFit/>
          </a:bodyPr>
          <a:lstStyle/>
          <a:p>
            <a:r>
              <a:rPr lang="en-US" sz="1000" dirty="0"/>
              <a:t>Source: ECB simulations based on the NAWM.</a:t>
            </a:r>
            <a:r>
              <a:rPr lang="en-GB" sz="1000" dirty="0"/>
              <a:t> </a:t>
            </a:r>
            <a:endParaRPr lang="en-GB" dirty="0"/>
          </a:p>
        </p:txBody>
      </p:sp>
      <p:sp>
        <p:nvSpPr>
          <p:cNvPr id="16" name="TextBox 15">
            <a:extLst>
              <a:ext uri="{FF2B5EF4-FFF2-40B4-BE49-F238E27FC236}">
                <a16:creationId xmlns:a16="http://schemas.microsoft.com/office/drawing/2014/main" id="{20CE69A6-3475-4010-887B-B8F7BD712A1C}"/>
              </a:ext>
            </a:extLst>
          </p:cNvPr>
          <p:cNvSpPr txBox="1"/>
          <p:nvPr/>
        </p:nvSpPr>
        <p:spPr>
          <a:xfrm>
            <a:off x="4926198" y="4446268"/>
            <a:ext cx="3921641" cy="246221"/>
          </a:xfrm>
          <a:prstGeom prst="rect">
            <a:avLst/>
          </a:prstGeom>
          <a:noFill/>
        </p:spPr>
        <p:txBody>
          <a:bodyPr wrap="square" rtlCol="0">
            <a:spAutoFit/>
          </a:bodyPr>
          <a:lstStyle/>
          <a:p>
            <a:r>
              <a:rPr lang="en-US" sz="1000" dirty="0"/>
              <a:t>Source: ECB simulations based on the NAWM.</a:t>
            </a:r>
            <a:r>
              <a:rPr lang="en-GB" sz="1000" dirty="0"/>
              <a:t> </a:t>
            </a:r>
            <a:endParaRPr lang="en-GB"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714" b="-6429"/>
          <a:stretch/>
        </p:blipFill>
        <p:spPr bwMode="auto">
          <a:xfrm>
            <a:off x="706162" y="1872000"/>
            <a:ext cx="2904077" cy="2700000"/>
          </a:xfrm>
          <a:prstGeom prst="rect">
            <a:avLst/>
          </a:prstGeom>
          <a:noFill/>
          <a:ln>
            <a:no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 b="-5714"/>
          <a:stretch/>
        </p:blipFill>
        <p:spPr bwMode="auto">
          <a:xfrm>
            <a:off x="5336936" y="1836000"/>
            <a:ext cx="2847053" cy="2664000"/>
          </a:xfrm>
          <a:prstGeom prst="rect">
            <a:avLst/>
          </a:prstGeom>
          <a:noFill/>
          <a:ln>
            <a:noFill/>
          </a:ln>
        </p:spPr>
      </p:pic>
      <p:sp>
        <p:nvSpPr>
          <p:cNvPr id="17" name="Rectangle 16">
            <a:extLst>
              <a:ext uri="{FF2B5EF4-FFF2-40B4-BE49-F238E27FC236}">
                <a16:creationId xmlns:a16="http://schemas.microsoft.com/office/drawing/2014/main" id="{A4BE94B1-5C28-486A-BC12-816F29CBADB3}"/>
              </a:ext>
            </a:extLst>
          </p:cNvPr>
          <p:cNvSpPr/>
          <p:nvPr/>
        </p:nvSpPr>
        <p:spPr>
          <a:xfrm>
            <a:off x="170656" y="1407009"/>
            <a:ext cx="4400077" cy="307777"/>
          </a:xfrm>
          <a:prstGeom prst="rect">
            <a:avLst/>
          </a:prstGeom>
        </p:spPr>
        <p:txBody>
          <a:bodyPr wrap="square">
            <a:spAutoFit/>
          </a:bodyPr>
          <a:lstStyle/>
          <a:p>
            <a:pPr>
              <a:spcBef>
                <a:spcPts val="600"/>
              </a:spcBef>
              <a:spcAft>
                <a:spcPts val="600"/>
              </a:spcAft>
            </a:pPr>
            <a:r>
              <a:rPr lang="en-GB" sz="1400" b="1" dirty="0"/>
              <a:t>HICP inflation </a:t>
            </a:r>
            <a:r>
              <a:rPr lang="en-GB" sz="1100" b="1" dirty="0"/>
              <a:t>(annual percent) </a:t>
            </a:r>
            <a:endParaRPr lang="en-GB" sz="1400" b="1" dirty="0"/>
          </a:p>
        </p:txBody>
      </p:sp>
      <p:sp>
        <p:nvSpPr>
          <p:cNvPr id="18" name="Rectangle 17">
            <a:extLst>
              <a:ext uri="{FF2B5EF4-FFF2-40B4-BE49-F238E27FC236}">
                <a16:creationId xmlns:a16="http://schemas.microsoft.com/office/drawing/2014/main" id="{063D9E05-F02A-4AE1-BF2F-71116DC672BD}"/>
              </a:ext>
            </a:extLst>
          </p:cNvPr>
          <p:cNvSpPr/>
          <p:nvPr/>
        </p:nvSpPr>
        <p:spPr>
          <a:xfrm>
            <a:off x="4561881" y="1405998"/>
            <a:ext cx="4400077" cy="307777"/>
          </a:xfrm>
          <a:prstGeom prst="rect">
            <a:avLst/>
          </a:prstGeom>
        </p:spPr>
        <p:txBody>
          <a:bodyPr wrap="square">
            <a:spAutoFit/>
          </a:bodyPr>
          <a:lstStyle/>
          <a:p>
            <a:pPr>
              <a:spcBef>
                <a:spcPts val="600"/>
              </a:spcBef>
              <a:spcAft>
                <a:spcPts val="600"/>
              </a:spcAft>
            </a:pPr>
            <a:r>
              <a:rPr lang="en-GB" sz="1400" b="1" dirty="0"/>
              <a:t>Output gap </a:t>
            </a:r>
            <a:r>
              <a:rPr lang="en-GB" sz="1100" b="1" dirty="0"/>
              <a:t>(percent) </a:t>
            </a:r>
            <a:endParaRPr lang="en-GB" sz="1400" b="1" dirty="0"/>
          </a:p>
        </p:txBody>
      </p:sp>
      <p:sp>
        <p:nvSpPr>
          <p:cNvPr id="11" name="Classification">
            <a:extLst>
              <a:ext uri="{FF2B5EF4-FFF2-40B4-BE49-F238E27FC236}">
                <a16:creationId xmlns:a16="http://schemas.microsoft.com/office/drawing/2014/main" id="{048EFDBF-6FA1-456D-80F8-00FBD6D073EB}"/>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12307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r>
              <a:rPr lang="en-US" dirty="0"/>
              <a:t>Macroeconomic </a:t>
            </a:r>
            <a:r>
              <a:rPr lang="en-US" dirty="0" err="1"/>
              <a:t>stabilisation</a:t>
            </a:r>
            <a:r>
              <a:rPr lang="en-US" dirty="0"/>
              <a:t> in the ‘new normal’</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31</a:t>
            </a:fld>
            <a:endParaRPr lang="en-GB" dirty="0"/>
          </a:p>
        </p:txBody>
      </p:sp>
      <p:sp>
        <p:nvSpPr>
          <p:cNvPr id="7" name="Rectangle 6"/>
          <p:cNvSpPr/>
          <p:nvPr/>
        </p:nvSpPr>
        <p:spPr>
          <a:xfrm>
            <a:off x="395382" y="856473"/>
            <a:ext cx="8788400" cy="523220"/>
          </a:xfrm>
          <a:prstGeom prst="rect">
            <a:avLst/>
          </a:prstGeom>
        </p:spPr>
        <p:txBody>
          <a:bodyPr wrap="square">
            <a:spAutoFit/>
          </a:bodyPr>
          <a:lstStyle/>
          <a:p>
            <a:r>
              <a:rPr lang="en-US" sz="1400" dirty="0"/>
              <a:t>With a lower </a:t>
            </a:r>
            <a:r>
              <a:rPr lang="en-US" sz="1400" i="1" dirty="0"/>
              <a:t>r*</a:t>
            </a:r>
            <a:r>
              <a:rPr lang="en-US" sz="1400" dirty="0"/>
              <a:t>, a higher probability to hit the effective lower bound and fiscal constraints, the depth of the downturn in activity is magnified, and the time taken to return inflation to its aim is increased</a:t>
            </a:r>
            <a:endParaRPr lang="en-US" sz="1400" b="1" dirty="0">
              <a:solidFill>
                <a:schemeClr val="tx2"/>
              </a:solidFill>
            </a:endParaRPr>
          </a:p>
        </p:txBody>
      </p:sp>
      <p:sp>
        <p:nvSpPr>
          <p:cNvPr id="15" name="TextBox 14">
            <a:extLst>
              <a:ext uri="{FF2B5EF4-FFF2-40B4-BE49-F238E27FC236}">
                <a16:creationId xmlns:a16="http://schemas.microsoft.com/office/drawing/2014/main" id="{20CE69A6-3475-4010-887B-B8F7BD712A1C}"/>
              </a:ext>
            </a:extLst>
          </p:cNvPr>
          <p:cNvSpPr txBox="1"/>
          <p:nvPr/>
        </p:nvSpPr>
        <p:spPr>
          <a:xfrm>
            <a:off x="395382" y="4460916"/>
            <a:ext cx="3921641" cy="246221"/>
          </a:xfrm>
          <a:prstGeom prst="rect">
            <a:avLst/>
          </a:prstGeom>
          <a:noFill/>
        </p:spPr>
        <p:txBody>
          <a:bodyPr wrap="square" rtlCol="0">
            <a:spAutoFit/>
          </a:bodyPr>
          <a:lstStyle/>
          <a:p>
            <a:r>
              <a:rPr lang="en-US" sz="1000" dirty="0"/>
              <a:t>Source: ECB simulations based on the NAWM.</a:t>
            </a:r>
            <a:r>
              <a:rPr lang="en-GB" sz="1000" dirty="0"/>
              <a:t> </a:t>
            </a:r>
            <a:endParaRPr lang="en-GB" dirty="0"/>
          </a:p>
        </p:txBody>
      </p:sp>
      <p:sp>
        <p:nvSpPr>
          <p:cNvPr id="16" name="TextBox 15">
            <a:extLst>
              <a:ext uri="{FF2B5EF4-FFF2-40B4-BE49-F238E27FC236}">
                <a16:creationId xmlns:a16="http://schemas.microsoft.com/office/drawing/2014/main" id="{20CE69A6-3475-4010-887B-B8F7BD712A1C}"/>
              </a:ext>
            </a:extLst>
          </p:cNvPr>
          <p:cNvSpPr txBox="1"/>
          <p:nvPr/>
        </p:nvSpPr>
        <p:spPr>
          <a:xfrm>
            <a:off x="4926198" y="4446268"/>
            <a:ext cx="3921641" cy="246221"/>
          </a:xfrm>
          <a:prstGeom prst="rect">
            <a:avLst/>
          </a:prstGeom>
          <a:noFill/>
        </p:spPr>
        <p:txBody>
          <a:bodyPr wrap="square" rtlCol="0">
            <a:spAutoFit/>
          </a:bodyPr>
          <a:lstStyle/>
          <a:p>
            <a:r>
              <a:rPr lang="en-US" sz="1000" dirty="0"/>
              <a:t>Source: ECB simulations based on the NAWM.</a:t>
            </a:r>
            <a:r>
              <a:rPr lang="en-GB" sz="1000" dirty="0"/>
              <a:t> </a:t>
            </a:r>
            <a:endParaRPr lang="en-GB" dirty="0"/>
          </a:p>
        </p:txBody>
      </p:sp>
      <p:sp>
        <p:nvSpPr>
          <p:cNvPr id="12" name="Rectangle 11">
            <a:extLst>
              <a:ext uri="{FF2B5EF4-FFF2-40B4-BE49-F238E27FC236}">
                <a16:creationId xmlns:a16="http://schemas.microsoft.com/office/drawing/2014/main" id="{94754C63-AE1B-4889-8390-6E2A14C21182}"/>
              </a:ext>
            </a:extLst>
          </p:cNvPr>
          <p:cNvSpPr/>
          <p:nvPr/>
        </p:nvSpPr>
        <p:spPr>
          <a:xfrm>
            <a:off x="170656" y="1407009"/>
            <a:ext cx="4400077" cy="307777"/>
          </a:xfrm>
          <a:prstGeom prst="rect">
            <a:avLst/>
          </a:prstGeom>
        </p:spPr>
        <p:txBody>
          <a:bodyPr wrap="square">
            <a:spAutoFit/>
          </a:bodyPr>
          <a:lstStyle/>
          <a:p>
            <a:pPr>
              <a:spcBef>
                <a:spcPts val="600"/>
              </a:spcBef>
              <a:spcAft>
                <a:spcPts val="600"/>
              </a:spcAft>
            </a:pPr>
            <a:r>
              <a:rPr lang="en-GB" sz="1400" b="1" dirty="0"/>
              <a:t>Output </a:t>
            </a:r>
            <a:r>
              <a:rPr lang="en-GB" sz="1100" b="1" dirty="0"/>
              <a:t>(deviation from steady-state level, percent) </a:t>
            </a:r>
            <a:endParaRPr lang="en-GB" sz="1400" b="1" dirty="0"/>
          </a:p>
        </p:txBody>
      </p:sp>
      <p:sp>
        <p:nvSpPr>
          <p:cNvPr id="19" name="Rectangle 18">
            <a:extLst>
              <a:ext uri="{FF2B5EF4-FFF2-40B4-BE49-F238E27FC236}">
                <a16:creationId xmlns:a16="http://schemas.microsoft.com/office/drawing/2014/main" id="{C674E7C0-DBEA-4A94-9728-51429E71583F}"/>
              </a:ext>
            </a:extLst>
          </p:cNvPr>
          <p:cNvSpPr/>
          <p:nvPr/>
        </p:nvSpPr>
        <p:spPr>
          <a:xfrm>
            <a:off x="4561881" y="1405998"/>
            <a:ext cx="4400077" cy="477054"/>
          </a:xfrm>
          <a:prstGeom prst="rect">
            <a:avLst/>
          </a:prstGeom>
        </p:spPr>
        <p:txBody>
          <a:bodyPr wrap="square">
            <a:spAutoFit/>
          </a:bodyPr>
          <a:lstStyle/>
          <a:p>
            <a:pPr>
              <a:spcBef>
                <a:spcPts val="600"/>
              </a:spcBef>
              <a:spcAft>
                <a:spcPts val="600"/>
              </a:spcAft>
            </a:pPr>
            <a:r>
              <a:rPr lang="en-GB" sz="1400" b="1" dirty="0"/>
              <a:t>Monetary policy rate </a:t>
            </a:r>
            <a:r>
              <a:rPr lang="en-GB" sz="1100" b="1" dirty="0"/>
              <a:t>(deviation from steady-state level, pp annual) </a:t>
            </a:r>
            <a:endParaRPr lang="en-GB" sz="14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75" y="1773811"/>
            <a:ext cx="3787775"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647" y="1854731"/>
            <a:ext cx="3668308" cy="26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lassification">
            <a:extLst>
              <a:ext uri="{FF2B5EF4-FFF2-40B4-BE49-F238E27FC236}">
                <a16:creationId xmlns:a16="http://schemas.microsoft.com/office/drawing/2014/main" id="{503DD9CE-BCDF-43AB-A643-19F264C29442}"/>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46534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US" dirty="0"/>
              <a:t>Mixed evidence on market pricing of climate risk</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32</a:t>
            </a:fld>
            <a:endParaRPr lang="en-GB" dirty="0"/>
          </a:p>
        </p:txBody>
      </p:sp>
      <p:sp>
        <p:nvSpPr>
          <p:cNvPr id="4" name="Rectangle 3"/>
          <p:cNvSpPr/>
          <p:nvPr/>
        </p:nvSpPr>
        <p:spPr>
          <a:xfrm>
            <a:off x="445994" y="786983"/>
            <a:ext cx="4259821" cy="615553"/>
          </a:xfrm>
          <a:prstGeom prst="rect">
            <a:avLst/>
          </a:prstGeom>
        </p:spPr>
        <p:txBody>
          <a:bodyPr wrap="square">
            <a:spAutoFit/>
          </a:bodyPr>
          <a:lstStyle/>
          <a:p>
            <a:pPr>
              <a:spcBef>
                <a:spcPts val="600"/>
              </a:spcBef>
              <a:spcAft>
                <a:spcPts val="600"/>
              </a:spcAft>
            </a:pPr>
            <a:r>
              <a:rPr lang="en-US" sz="1700" b="1" dirty="0"/>
              <a:t>Correlations of environmental scores for banks and insurers</a:t>
            </a:r>
            <a:endParaRPr lang="en-GB" sz="1200" dirty="0"/>
          </a:p>
        </p:txBody>
      </p:sp>
      <p:sp>
        <p:nvSpPr>
          <p:cNvPr id="7" name="Rectangle 6">
            <a:extLst>
              <a:ext uri="{FF2B5EF4-FFF2-40B4-BE49-F238E27FC236}">
                <a16:creationId xmlns:a16="http://schemas.microsoft.com/office/drawing/2014/main" id="{F99EB274-5E05-4BD5-A34C-C70F9D9C9FC5}"/>
              </a:ext>
            </a:extLst>
          </p:cNvPr>
          <p:cNvSpPr/>
          <p:nvPr/>
        </p:nvSpPr>
        <p:spPr>
          <a:xfrm>
            <a:off x="4861934" y="917732"/>
            <a:ext cx="4047328" cy="375487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a:t>Empirical </a:t>
            </a:r>
            <a:r>
              <a:rPr lang="en-US" sz="1600" b="1" dirty="0">
                <a:solidFill>
                  <a:schemeClr val="tx2"/>
                </a:solidFill>
              </a:rPr>
              <a:t>evidence mixed</a:t>
            </a:r>
            <a:r>
              <a:rPr lang="en-US" sz="1600" dirty="0"/>
              <a:t>, dependent on models, metrics and samples used</a:t>
            </a:r>
          </a:p>
          <a:p>
            <a:pPr marL="285750" indent="-285750">
              <a:spcBef>
                <a:spcPts val="600"/>
              </a:spcBef>
              <a:spcAft>
                <a:spcPts val="600"/>
              </a:spcAft>
              <a:buFont typeface="Arial" panose="020B0604020202020204" pitchFamily="34" charset="0"/>
              <a:buChar char="•"/>
            </a:pPr>
            <a:r>
              <a:rPr lang="en-US" sz="1600" dirty="0"/>
              <a:t>Heterogeneity in climate scores illustrates </a:t>
            </a:r>
            <a:r>
              <a:rPr lang="en-US" sz="1600" b="1" dirty="0">
                <a:solidFill>
                  <a:schemeClr val="tx2"/>
                </a:solidFill>
              </a:rPr>
              <a:t>scarcity of public data, </a:t>
            </a:r>
            <a:r>
              <a:rPr lang="en-US" sz="1600" dirty="0"/>
              <a:t>although</a:t>
            </a:r>
            <a:r>
              <a:rPr lang="en-US" sz="1600" b="1" dirty="0">
                <a:solidFill>
                  <a:schemeClr val="tx2"/>
                </a:solidFill>
              </a:rPr>
              <a:t> improving </a:t>
            </a:r>
            <a:r>
              <a:rPr lang="en-US" sz="1600" dirty="0"/>
              <a:t>over time</a:t>
            </a:r>
          </a:p>
          <a:p>
            <a:pPr marL="285750" indent="-285750">
              <a:spcBef>
                <a:spcPts val="600"/>
              </a:spcBef>
              <a:spcAft>
                <a:spcPts val="600"/>
              </a:spcAft>
              <a:buFont typeface="Arial" panose="020B0604020202020204" pitchFamily="34" charset="0"/>
              <a:buChar char="•"/>
            </a:pPr>
            <a:r>
              <a:rPr lang="en-US" sz="1600" dirty="0"/>
              <a:t>Need to work towards </a:t>
            </a:r>
            <a:r>
              <a:rPr lang="en-US" sz="1600" b="1" dirty="0">
                <a:solidFill>
                  <a:schemeClr val="tx2"/>
                </a:solidFill>
              </a:rPr>
              <a:t>clear and comparable (mandatory) disclosures, taxonomies and common definitions</a:t>
            </a:r>
          </a:p>
          <a:p>
            <a:pPr marL="285750" indent="-285750">
              <a:spcBef>
                <a:spcPts val="600"/>
              </a:spcBef>
              <a:spcAft>
                <a:spcPts val="600"/>
              </a:spcAft>
              <a:buFont typeface="Arial" panose="020B0604020202020204" pitchFamily="34" charset="0"/>
              <a:buChar char="•"/>
            </a:pPr>
            <a:r>
              <a:rPr lang="en-US" sz="1600" dirty="0"/>
              <a:t>Better pricing of climate risks beneficial for the </a:t>
            </a:r>
            <a:r>
              <a:rPr lang="en-US" sz="1600" b="1" dirty="0">
                <a:solidFill>
                  <a:schemeClr val="tx2"/>
                </a:solidFill>
              </a:rPr>
              <a:t>green transition</a:t>
            </a:r>
            <a:r>
              <a:rPr lang="en-US" sz="1600" dirty="0"/>
              <a:t>, </a:t>
            </a:r>
            <a:r>
              <a:rPr lang="en-US" sz="1600" b="1" dirty="0">
                <a:solidFill>
                  <a:schemeClr val="tx2"/>
                </a:solidFill>
              </a:rPr>
              <a:t>monetary policy transmission</a:t>
            </a:r>
            <a:r>
              <a:rPr lang="en-US" sz="1600" dirty="0"/>
              <a:t> and for </a:t>
            </a:r>
            <a:r>
              <a:rPr lang="en-US" sz="1600" b="1" dirty="0">
                <a:solidFill>
                  <a:schemeClr val="tx2"/>
                </a:solidFill>
              </a:rPr>
              <a:t>risk management </a:t>
            </a:r>
            <a:r>
              <a:rPr lang="en-US" sz="1600" dirty="0"/>
              <a:t>considerations</a:t>
            </a:r>
            <a:endParaRPr lang="en-US" sz="1600" b="1" dirty="0">
              <a:solidFill>
                <a:schemeClr val="tx2"/>
              </a:solidFill>
            </a:endParaRPr>
          </a:p>
        </p:txBody>
      </p:sp>
      <p:sp>
        <p:nvSpPr>
          <p:cNvPr id="8" name="TextBox 7">
            <a:extLst>
              <a:ext uri="{FF2B5EF4-FFF2-40B4-BE49-F238E27FC236}">
                <a16:creationId xmlns:a16="http://schemas.microsoft.com/office/drawing/2014/main" id="{20CE69A6-3475-4010-887B-B8F7BD712A1C}"/>
              </a:ext>
            </a:extLst>
          </p:cNvPr>
          <p:cNvSpPr txBox="1"/>
          <p:nvPr/>
        </p:nvSpPr>
        <p:spPr>
          <a:xfrm>
            <a:off x="445994" y="4551699"/>
            <a:ext cx="4376643" cy="553998"/>
          </a:xfrm>
          <a:prstGeom prst="rect">
            <a:avLst/>
          </a:prstGeom>
          <a:noFill/>
        </p:spPr>
        <p:txBody>
          <a:bodyPr wrap="square" rtlCol="0">
            <a:spAutoFit/>
          </a:bodyPr>
          <a:lstStyle/>
          <a:p>
            <a:r>
              <a:rPr lang="en-GB" sz="1000" dirty="0"/>
              <a:t>Source: </a:t>
            </a:r>
            <a:r>
              <a:rPr lang="en-CA" sz="1000" dirty="0"/>
              <a:t>Carbone et al. (2019); data from Bloomberg, </a:t>
            </a:r>
          </a:p>
          <a:p>
            <a:r>
              <a:rPr lang="en-CA" sz="1000" dirty="0"/>
              <a:t>Thomson Reuters EIKON, S&amp;P Global Market</a:t>
            </a:r>
          </a:p>
          <a:p>
            <a:r>
              <a:rPr lang="en-CA" sz="1000" dirty="0"/>
              <a:t> Intelligence and </a:t>
            </a:r>
            <a:r>
              <a:rPr lang="en-CA" sz="1000" dirty="0" err="1"/>
              <a:t>Dealogic</a:t>
            </a:r>
            <a:r>
              <a:rPr lang="en-CA" sz="1000" dirty="0"/>
              <a:t>..</a:t>
            </a:r>
            <a:endParaRPr lang="en-GB"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94" y="1394852"/>
            <a:ext cx="3836074" cy="30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assification">
            <a:extLst>
              <a:ext uri="{FF2B5EF4-FFF2-40B4-BE49-F238E27FC236}">
                <a16:creationId xmlns:a16="http://schemas.microsoft.com/office/drawing/2014/main" id="{E0F5597E-B615-4666-A15F-E485512B70C7}"/>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776423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33</a:t>
            </a:fld>
            <a:endParaRPr lang="en-GB" dirty="0"/>
          </a:p>
        </p:txBody>
      </p:sp>
      <p:sp>
        <p:nvSpPr>
          <p:cNvPr id="4" name="Rectangle 3"/>
          <p:cNvSpPr/>
          <p:nvPr/>
        </p:nvSpPr>
        <p:spPr>
          <a:xfrm>
            <a:off x="1679558" y="1670671"/>
            <a:ext cx="5356259" cy="404919"/>
          </a:xfrm>
          <a:prstGeom prst="rect">
            <a:avLst/>
          </a:prstGeom>
        </p:spPr>
        <p:txBody>
          <a:bodyPr wrap="square">
            <a:spAutoFit/>
          </a:bodyPr>
          <a:lstStyle/>
          <a:p>
            <a:pPr>
              <a:lnSpc>
                <a:spcPts val="2400"/>
              </a:lnSpc>
              <a:spcBef>
                <a:spcPts val="600"/>
              </a:spcBef>
            </a:pPr>
            <a:r>
              <a:rPr lang="en-US" sz="2800" b="1" dirty="0">
                <a:solidFill>
                  <a:schemeClr val="tx2"/>
                </a:solidFill>
                <a:latin typeface="+mn-lt"/>
                <a:ea typeface="+mj-ea"/>
                <a:cs typeface="+mj-cs"/>
              </a:rPr>
              <a:t>Background Chapter 3</a:t>
            </a:r>
            <a:endParaRPr lang="en-US" sz="2800" dirty="0">
              <a:latin typeface="+mn-lt"/>
            </a:endParaRPr>
          </a:p>
        </p:txBody>
      </p:sp>
      <p:sp>
        <p:nvSpPr>
          <p:cNvPr id="6" name="Classification">
            <a:extLst>
              <a:ext uri="{FF2B5EF4-FFF2-40B4-BE49-F238E27FC236}">
                <a16:creationId xmlns:a16="http://schemas.microsoft.com/office/drawing/2014/main" id="{25316641-B419-4FDE-8F96-018314C6966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77564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2227"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C76A5D3-9297-4F8C-8F52-6863A30BB1F5}" type="slidenum">
              <a:rPr altLang="en-US" sz="900" smtClean="0">
                <a:solidFill>
                  <a:schemeClr val="bg1"/>
                </a:solidFill>
                <a:ea typeface="ヒラギノ角ゴ Pro W3"/>
                <a:cs typeface="ヒラギノ角ゴ Pro W3"/>
              </a:rPr>
              <a:pPr eaLnBrk="1" hangingPunct="1">
                <a:lnSpc>
                  <a:spcPct val="100000"/>
                </a:lnSpc>
                <a:spcBef>
                  <a:spcPct val="0"/>
                </a:spcBef>
                <a:buClrTx/>
              </a:pPr>
              <a:t>34</a:t>
            </a:fld>
            <a:endParaRPr altLang="en-US" sz="900">
              <a:solidFill>
                <a:schemeClr val="bg1"/>
              </a:solidFill>
              <a:ea typeface="ヒラギノ角ゴ Pro W3"/>
              <a:cs typeface="ヒラギノ角ゴ Pro W3"/>
            </a:endParaRPr>
          </a:p>
        </p:txBody>
      </p:sp>
      <p:graphicFrame>
        <p:nvGraphicFramePr>
          <p:cNvPr id="108533" name="Group 1013"/>
          <p:cNvGraphicFramePr>
            <a:graphicFrameLocks noGrp="1"/>
          </p:cNvGraphicFramePr>
          <p:nvPr/>
        </p:nvGraphicFramePr>
        <p:xfrm>
          <a:off x="360363" y="903077"/>
          <a:ext cx="8379150" cy="3369007"/>
        </p:xfrm>
        <a:graphic>
          <a:graphicData uri="http://schemas.openxmlformats.org/drawingml/2006/table">
            <a:tbl>
              <a:tblPr/>
              <a:tblGrid>
                <a:gridCol w="1500849">
                  <a:extLst>
                    <a:ext uri="{9D8B030D-6E8A-4147-A177-3AD203B41FA5}">
                      <a16:colId xmlns:a16="http://schemas.microsoft.com/office/drawing/2014/main" val="20000"/>
                    </a:ext>
                  </a:extLst>
                </a:gridCol>
                <a:gridCol w="940105">
                  <a:extLst>
                    <a:ext uri="{9D8B030D-6E8A-4147-A177-3AD203B41FA5}">
                      <a16:colId xmlns:a16="http://schemas.microsoft.com/office/drawing/2014/main" val="20001"/>
                    </a:ext>
                  </a:extLst>
                </a:gridCol>
                <a:gridCol w="803045">
                  <a:extLst>
                    <a:ext uri="{9D8B030D-6E8A-4147-A177-3AD203B41FA5}">
                      <a16:colId xmlns:a16="http://schemas.microsoft.com/office/drawing/2014/main" val="2366570208"/>
                    </a:ext>
                  </a:extLst>
                </a:gridCol>
                <a:gridCol w="826981">
                  <a:extLst>
                    <a:ext uri="{9D8B030D-6E8A-4147-A177-3AD203B41FA5}">
                      <a16:colId xmlns:a16="http://schemas.microsoft.com/office/drawing/2014/main" val="20002"/>
                    </a:ext>
                  </a:extLst>
                </a:gridCol>
                <a:gridCol w="941781">
                  <a:extLst>
                    <a:ext uri="{9D8B030D-6E8A-4147-A177-3AD203B41FA5}">
                      <a16:colId xmlns:a16="http://schemas.microsoft.com/office/drawing/2014/main" val="3074923076"/>
                    </a:ext>
                  </a:extLst>
                </a:gridCol>
                <a:gridCol w="1735592">
                  <a:extLst>
                    <a:ext uri="{9D8B030D-6E8A-4147-A177-3AD203B41FA5}">
                      <a16:colId xmlns:a16="http://schemas.microsoft.com/office/drawing/2014/main" val="20003"/>
                    </a:ext>
                  </a:extLst>
                </a:gridCol>
                <a:gridCol w="1630797">
                  <a:extLst>
                    <a:ext uri="{9D8B030D-6E8A-4147-A177-3AD203B41FA5}">
                      <a16:colId xmlns:a16="http://schemas.microsoft.com/office/drawing/2014/main" val="20004"/>
                    </a:ext>
                  </a:extLst>
                </a:gridCol>
              </a:tblGrid>
              <a:tr h="278167">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Focus </a:t>
                      </a:r>
                      <a:r>
                        <a:rPr kumimoji="0" lang="de-DE" sz="1100" b="1" i="0" u="none" strike="noStrike" cap="none" normalizeH="0" baseline="0" dirty="0" err="1">
                          <a:ln>
                            <a:noFill/>
                          </a:ln>
                          <a:solidFill>
                            <a:schemeClr val="bg1"/>
                          </a:solidFill>
                          <a:effectLst/>
                          <a:latin typeface="Arial" charset="0"/>
                          <a:cs typeface="Arial" charset="0"/>
                        </a:rPr>
                        <a:t>area</a:t>
                      </a:r>
                      <a:endParaRPr kumimoji="0" lang="de-DE" sz="1100" b="1" i="0" u="none" strike="noStrike" cap="none" normalizeH="0" baseline="0" dirty="0">
                        <a:ln>
                          <a:noFill/>
                        </a:ln>
                        <a:solidFill>
                          <a:schemeClr val="bg1"/>
                        </a:solidFill>
                        <a:effectLst/>
                        <a:latin typeface="Arial" charset="0"/>
                        <a:cs typeface="Arial" charset="0"/>
                      </a:endParaRPr>
                    </a:p>
                  </a:txBody>
                  <a:tcPr marL="71995" marR="71995" marT="54027" marB="54027" horzOverflow="overflow">
                    <a:lnL cap="flat">
                      <a:noFill/>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2021</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2022</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2023</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2024</a:t>
                      </a:r>
                    </a:p>
                  </a:txBody>
                  <a:tcPr marL="71995" marR="71995" marT="54027" marB="54027" horzOverflow="overflow">
                    <a:lnL w="6350" cap="flat" cmpd="sng" algn="ctr">
                      <a:solidFill>
                        <a:schemeClr val="bg1"/>
                      </a:solidFill>
                      <a:prstDash val="solid"/>
                      <a:round/>
                      <a:headEnd type="none" w="med" len="med"/>
                      <a:tailEnd type="none" w="med" len="med"/>
                    </a:lnL>
                    <a:lnR cap="flat">
                      <a:noFill/>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65584">
                <a:tc row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Arial" charset="0"/>
                          <a:cs typeface="Arial" charset="0"/>
                        </a:rPr>
                        <a:t>Disclosures as eligibility requirement (in line with EU policies)</a:t>
                      </a:r>
                    </a:p>
                  </a:txBody>
                  <a:tcPr marL="71995" marR="71995" marT="54027" marB="54027" horzOverflow="overflow">
                    <a:lnL cap="flat">
                      <a:noFill/>
                    </a:lnL>
                    <a:lnR>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1" u="none" strike="noStrike" cap="none" normalizeH="0" baseline="0" dirty="0">
                          <a:ln>
                            <a:noFill/>
                          </a:ln>
                          <a:solidFill>
                            <a:schemeClr val="tx1"/>
                          </a:solidFill>
                          <a:effectLst/>
                          <a:latin typeface="Arial" charset="0"/>
                          <a:cs typeface="Arial" charset="0"/>
                        </a:rPr>
                        <a:t>Proposal and adoption of EU disclosure regulation</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accent4">
                        <a:lumMod val="20000"/>
                        <a:lumOff val="80000"/>
                      </a:schemeClr>
                    </a:solidFill>
                  </a:tcPr>
                </a:tc>
                <a:tc hMerge="1">
                  <a:txBody>
                    <a:bodyPr/>
                    <a:lstStyle/>
                    <a:p>
                      <a:endParaRPr lang="en-GB"/>
                    </a:p>
                  </a:txBody>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a:noFill/>
                    </a:lnB>
                    <a:lnTlToBr>
                      <a:noFill/>
                    </a:lnTlToBr>
                    <a:lnBlToTr>
                      <a:noFill/>
                    </a:lnBlToTr>
                    <a:solidFill>
                      <a:schemeClr val="bg1"/>
                    </a:solidFill>
                  </a:tcPr>
                </a:tc>
                <a:tc hMerge="1">
                  <a:txBody>
                    <a:bodyPr/>
                    <a:lstStyle/>
                    <a:p>
                      <a:endParaRPr lang="en-GB"/>
                    </a:p>
                  </a:txBody>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1" u="none" strike="noStrike" cap="none" normalizeH="0" baseline="0" dirty="0">
                          <a:ln>
                            <a:noFill/>
                          </a:ln>
                          <a:solidFill>
                            <a:schemeClr val="tx1"/>
                          </a:solidFill>
                          <a:effectLst/>
                          <a:latin typeface="Arial" charset="0"/>
                          <a:cs typeface="Arial" charset="0"/>
                        </a:rPr>
                        <a:t>Enter into force</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1" u="none" strike="noStrike" cap="none" normalizeH="0" baseline="0" dirty="0">
                          <a:ln>
                            <a:noFill/>
                          </a:ln>
                          <a:solidFill>
                            <a:schemeClr val="tx1"/>
                          </a:solidFill>
                          <a:effectLst/>
                          <a:latin typeface="Arial" charset="0"/>
                          <a:cs typeface="Arial" charset="0"/>
                        </a:rPr>
                        <a:t>First  regulatory disclosures covering 2023 </a:t>
                      </a:r>
                    </a:p>
                  </a:txBody>
                  <a:tcPr marL="71995" marR="71995" marT="54027" marB="54027" horzOverflow="overflow">
                    <a:lnL>
                      <a:noFill/>
                    </a:lnL>
                    <a:lnR cap="flat">
                      <a:noFill/>
                    </a:lnR>
                    <a:lnT w="6350" cap="flat" cmpd="sng" algn="ctr">
                      <a:solidFill>
                        <a:schemeClr val="bg1"/>
                      </a:solidFill>
                      <a:prstDash val="solid"/>
                      <a:round/>
                      <a:headEnd type="none" w="med" len="med"/>
                      <a:tailEnd type="none" w="med" len="med"/>
                    </a:lnT>
                    <a:lnB>
                      <a:noFill/>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465584">
                <a:tc v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cap="flat">
                      <a:noFill/>
                    </a:lnL>
                    <a:lnR>
                      <a:noFill/>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11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Design adequate policies and conduct legal and operational  preparations</a:t>
                      </a:r>
                    </a:p>
                  </a:txBody>
                  <a:tcPr marL="71995" marR="71995" marT="54027" marB="540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a:noFill/>
                    </a:lnB>
                    <a:lnTlToBr>
                      <a:noFill/>
                    </a:lnTlToBr>
                    <a:lnBlToTr>
                      <a:noFill/>
                    </a:lnBlToTr>
                    <a:solidFill>
                      <a:srgbClr val="E6E6E6"/>
                    </a:solidFill>
                  </a:tcPr>
                </a:tc>
                <a:tc hMerge="1">
                  <a:txBody>
                    <a:bodyPr/>
                    <a:lstStyle/>
                    <a:p>
                      <a:endParaRPr lang="en-GB"/>
                    </a:p>
                  </a:txBody>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Adaptation period for issuers </a:t>
                      </a:r>
                    </a:p>
                  </a:txBody>
                  <a:tcPr marL="71995" marR="71995" marT="54027" marB="540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lumMod val="75000"/>
                            </a:schemeClr>
                          </a:solidFill>
                          <a:effectLst/>
                          <a:latin typeface="Arial" charset="0"/>
                          <a:cs typeface="Arial" charset="0"/>
                        </a:rPr>
                        <a:t>Enter into force</a:t>
                      </a:r>
                    </a:p>
                  </a:txBody>
                  <a:tcPr marL="71995" marR="71995" marT="54027" marB="540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6"/>
                  </a:ext>
                </a:extLst>
              </a:tr>
              <a:tr h="822582">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Arial" charset="0"/>
                          <a:cs typeface="Arial" charset="0"/>
                        </a:rPr>
                        <a:t>Climate stress test of </a:t>
                      </a:r>
                      <a:r>
                        <a:rPr kumimoji="0" lang="en-US" sz="1100" b="1" i="0" u="none" strike="noStrike" cap="none" normalizeH="0" baseline="0" dirty="0" err="1">
                          <a:ln>
                            <a:noFill/>
                          </a:ln>
                          <a:solidFill>
                            <a:schemeClr val="tx1"/>
                          </a:solidFill>
                          <a:effectLst/>
                          <a:latin typeface="Arial" charset="0"/>
                          <a:cs typeface="Arial" charset="0"/>
                        </a:rPr>
                        <a:t>Eurosystem</a:t>
                      </a:r>
                      <a:r>
                        <a:rPr kumimoji="0" lang="en-US" sz="1100" b="1" i="0" u="none" strike="noStrike" cap="none" normalizeH="0" baseline="0" dirty="0">
                          <a:ln>
                            <a:noFill/>
                          </a:ln>
                          <a:solidFill>
                            <a:schemeClr val="tx1"/>
                          </a:solidFill>
                          <a:effectLst/>
                          <a:latin typeface="Arial" charset="0"/>
                          <a:cs typeface="Arial" charset="0"/>
                        </a:rPr>
                        <a:t> balance sheet</a:t>
                      </a:r>
                    </a:p>
                  </a:txBody>
                  <a:tcPr marL="71995" marR="71995" marT="54027" marB="5402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Prepare data and methodology</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Pilot climate stress test </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a:noFill/>
                    </a:lnB>
                    <a:lnTlToBr>
                      <a:noFill/>
                    </a:lnTlToBr>
                    <a:lnBlToTr>
                      <a:noFill/>
                    </a:lnBlToTr>
                    <a:solidFill>
                      <a:schemeClr val="bg1"/>
                    </a:solidFill>
                  </a:tcPr>
                </a:tc>
                <a:tc hMerge="1">
                  <a:txBody>
                    <a:bodyPr/>
                    <a:lstStyle/>
                    <a:p>
                      <a:endParaRPr lang="en-GB"/>
                    </a:p>
                  </a:txBody>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lumMod val="75000"/>
                            </a:schemeClr>
                          </a:solidFill>
                          <a:effectLst/>
                          <a:latin typeface="Arial" charset="0"/>
                          <a:cs typeface="Arial" charset="0"/>
                        </a:rPr>
                        <a:t>Introduce regular climate stress tests</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1077313">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Arial" charset="0"/>
                          <a:cs typeface="Arial" charset="0"/>
                        </a:rPr>
                        <a:t>Credit ratings for collateral and asset purchases</a:t>
                      </a:r>
                    </a:p>
                  </a:txBody>
                  <a:tcPr marL="71995" marR="71995" marT="54027" marB="54027" horzOverflow="overflow">
                    <a:lnL cap="flat">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Assess how credit rating agencies incorporate climate change in ratings and disclosures</a:t>
                      </a:r>
                    </a:p>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Develop minimum standards for internal credit ratings </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GB"/>
                    </a:p>
                  </a:txBody>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w="3175" cap="flat" cmpd="sng" algn="ctr">
                      <a:solidFill>
                        <a:srgbClr val="E6E6E6"/>
                      </a:solidFill>
                      <a:prstDash val="solid"/>
                      <a:round/>
                      <a:headEnd type="none" w="med" len="med"/>
                      <a:tailEnd type="none" w="med" len="med"/>
                    </a:lnB>
                    <a:lnTlToBr>
                      <a:noFill/>
                    </a:lnTlToBr>
                    <a:lnBlToTr>
                      <a:noFill/>
                    </a:lnBlToTr>
                    <a:solidFill>
                      <a:srgbClr val="E6E6E6"/>
                    </a:solidFill>
                  </a:tcPr>
                </a:tc>
                <a:tc gridSpan="3">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Potentially introduce climate change-related requirements into Eurosystem Credit Assessment Framework (ECAF)</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w="3175" cap="flat" cmpd="sng" algn="ctr">
                      <a:solidFill>
                        <a:srgbClr val="E6E6E6"/>
                      </a:solidFill>
                      <a:prstDash val="solid"/>
                      <a:round/>
                      <a:headEnd type="none" w="med" len="med"/>
                      <a:tailEnd type="none" w="med" len="med"/>
                    </a:lnB>
                    <a:lnTlToBr>
                      <a:noFill/>
                    </a:lnTlToBr>
                    <a:lnBlToTr>
                      <a:noFill/>
                    </a:lnBlToTr>
                    <a:solidFill>
                      <a:srgbClr val="E6E6E6"/>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cap="flat">
                      <a:noFill/>
                    </a:lnR>
                    <a:lnT>
                      <a:noFill/>
                    </a:lnT>
                    <a:lnB w="3175" cap="flat" cmpd="sng" algn="ctr">
                      <a:solidFill>
                        <a:srgbClr val="E6E6E6"/>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8"/>
                  </a:ext>
                </a:extLst>
              </a:tr>
            </a:tbl>
          </a:graphicData>
        </a:graphic>
      </p:graphicFrame>
      <p:sp>
        <p:nvSpPr>
          <p:cNvPr id="9" name="Rectangle 2">
            <a:extLst>
              <a:ext uri="{FF2B5EF4-FFF2-40B4-BE49-F238E27FC236}">
                <a16:creationId xmlns:a16="http://schemas.microsoft.com/office/drawing/2014/main" id="{6536B4DA-55EF-4C54-A694-8A4250C5A7BE}"/>
              </a:ext>
            </a:extLst>
          </p:cNvPr>
          <p:cNvSpPr>
            <a:spLocks noGrp="1" noChangeArrowheads="1"/>
          </p:cNvSpPr>
          <p:nvPr>
            <p:ph type="title"/>
          </p:nvPr>
        </p:nvSpPr>
        <p:spPr>
          <a:xfrm>
            <a:off x="404487" y="425912"/>
            <a:ext cx="8838313" cy="635000"/>
          </a:xfrm>
        </p:spPr>
        <p:txBody>
          <a:bodyPr/>
          <a:lstStyle/>
          <a:p>
            <a:pPr eaLnBrk="1" hangingPunct="1">
              <a:lnSpc>
                <a:spcPts val="2800"/>
              </a:lnSpc>
              <a:defRPr/>
            </a:pPr>
            <a:r>
              <a:rPr b="1" dirty="0" err="1"/>
              <a:t>Eurosystem</a:t>
            </a:r>
            <a:r>
              <a:rPr b="1" dirty="0"/>
              <a:t> roadmap </a:t>
            </a:r>
            <a:r>
              <a:rPr lang="en-GB" b="1" dirty="0"/>
              <a:t>–</a:t>
            </a:r>
            <a:r>
              <a:rPr b="1" dirty="0"/>
              <a:t> MP implementation (1/2)</a:t>
            </a:r>
          </a:p>
        </p:txBody>
      </p:sp>
      <p:sp>
        <p:nvSpPr>
          <p:cNvPr id="7" name="Classification">
            <a:extLst>
              <a:ext uri="{FF2B5EF4-FFF2-40B4-BE49-F238E27FC236}">
                <a16:creationId xmlns:a16="http://schemas.microsoft.com/office/drawing/2014/main" id="{1B4D6BCB-86FE-4898-A414-6FB6C82C6B79}"/>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92590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2227"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C76A5D3-9297-4F8C-8F52-6863A30BB1F5}"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ヒラギノ角ゴ Pro W3"/>
                <a:cs typeface="ヒラギノ角ゴ Pro W3"/>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GB" altLang="en-US" sz="900" b="0" i="0" u="none" strike="noStrike" kern="1200" cap="none" spc="0" normalizeH="0" baseline="0" noProof="0">
              <a:ln>
                <a:noFill/>
              </a:ln>
              <a:solidFill>
                <a:srgbClr val="FFFFFF"/>
              </a:solidFill>
              <a:effectLst/>
              <a:uLnTx/>
              <a:uFillTx/>
              <a:latin typeface="Arial" pitchFamily="34" charset="0"/>
              <a:ea typeface="ヒラギノ角ゴ Pro W3"/>
              <a:cs typeface="ヒラギノ角ゴ Pro W3"/>
            </a:endParaRPr>
          </a:p>
        </p:txBody>
      </p:sp>
      <p:graphicFrame>
        <p:nvGraphicFramePr>
          <p:cNvPr id="108533" name="Group 1013"/>
          <p:cNvGraphicFramePr>
            <a:graphicFrameLocks noGrp="1"/>
          </p:cNvGraphicFramePr>
          <p:nvPr/>
        </p:nvGraphicFramePr>
        <p:xfrm>
          <a:off x="382420" y="794367"/>
          <a:ext cx="8379160" cy="3894455"/>
        </p:xfrm>
        <a:graphic>
          <a:graphicData uri="http://schemas.openxmlformats.org/drawingml/2006/table">
            <a:tbl>
              <a:tblPr/>
              <a:tblGrid>
                <a:gridCol w="1260850">
                  <a:extLst>
                    <a:ext uri="{9D8B030D-6E8A-4147-A177-3AD203B41FA5}">
                      <a16:colId xmlns:a16="http://schemas.microsoft.com/office/drawing/2014/main" val="20000"/>
                    </a:ext>
                  </a:extLst>
                </a:gridCol>
                <a:gridCol w="1980563">
                  <a:extLst>
                    <a:ext uri="{9D8B030D-6E8A-4147-A177-3AD203B41FA5}">
                      <a16:colId xmlns:a16="http://schemas.microsoft.com/office/drawing/2014/main" val="20001"/>
                    </a:ext>
                  </a:extLst>
                </a:gridCol>
                <a:gridCol w="826322">
                  <a:extLst>
                    <a:ext uri="{9D8B030D-6E8A-4147-A177-3AD203B41FA5}">
                      <a16:colId xmlns:a16="http://schemas.microsoft.com/office/drawing/2014/main" val="20002"/>
                    </a:ext>
                  </a:extLst>
                </a:gridCol>
                <a:gridCol w="830836">
                  <a:extLst>
                    <a:ext uri="{9D8B030D-6E8A-4147-A177-3AD203B41FA5}">
                      <a16:colId xmlns:a16="http://schemas.microsoft.com/office/drawing/2014/main" val="3074923076"/>
                    </a:ext>
                  </a:extLst>
                </a:gridCol>
                <a:gridCol w="116882">
                  <a:extLst>
                    <a:ext uri="{9D8B030D-6E8A-4147-A177-3AD203B41FA5}">
                      <a16:colId xmlns:a16="http://schemas.microsoft.com/office/drawing/2014/main" val="2290071069"/>
                    </a:ext>
                  </a:extLst>
                </a:gridCol>
                <a:gridCol w="358240">
                  <a:extLst>
                    <a:ext uri="{9D8B030D-6E8A-4147-A177-3AD203B41FA5}">
                      <a16:colId xmlns:a16="http://schemas.microsoft.com/office/drawing/2014/main" val="20003"/>
                    </a:ext>
                  </a:extLst>
                </a:gridCol>
                <a:gridCol w="1375970">
                  <a:extLst>
                    <a:ext uri="{9D8B030D-6E8A-4147-A177-3AD203B41FA5}">
                      <a16:colId xmlns:a16="http://schemas.microsoft.com/office/drawing/2014/main" val="921342909"/>
                    </a:ext>
                  </a:extLst>
                </a:gridCol>
                <a:gridCol w="1629497">
                  <a:extLst>
                    <a:ext uri="{9D8B030D-6E8A-4147-A177-3AD203B41FA5}">
                      <a16:colId xmlns:a16="http://schemas.microsoft.com/office/drawing/2014/main" val="20004"/>
                    </a:ext>
                  </a:extLst>
                </a:gridCol>
              </a:tblGrid>
              <a:tr h="290440">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Focus </a:t>
                      </a:r>
                      <a:r>
                        <a:rPr kumimoji="0" lang="de-DE" sz="1100" b="1" i="0" u="none" strike="noStrike" cap="none" normalizeH="0" baseline="0" dirty="0" err="1">
                          <a:ln>
                            <a:noFill/>
                          </a:ln>
                          <a:solidFill>
                            <a:schemeClr val="bg1"/>
                          </a:solidFill>
                          <a:effectLst/>
                          <a:latin typeface="Arial" charset="0"/>
                          <a:cs typeface="Arial" charset="0"/>
                        </a:rPr>
                        <a:t>area</a:t>
                      </a:r>
                      <a:endParaRPr kumimoji="0" lang="de-DE" sz="1100" b="1" i="0" u="none" strike="noStrike" cap="none" normalizeH="0" baseline="0" dirty="0">
                        <a:ln>
                          <a:noFill/>
                        </a:ln>
                        <a:solidFill>
                          <a:schemeClr val="bg1"/>
                        </a:solidFill>
                        <a:effectLst/>
                        <a:latin typeface="Arial" charset="0"/>
                        <a:cs typeface="Arial" charset="0"/>
                      </a:endParaRPr>
                    </a:p>
                  </a:txBody>
                  <a:tcPr marL="71995" marR="71995" marT="54027" marB="54027" horzOverflow="overflow">
                    <a:lnL cap="flat">
                      <a:noFill/>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2021</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gridSpan="3">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2022</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lnL w="6350" cap="flat" cmpd="sng" algn="ctr">
                      <a:solidFill>
                        <a:schemeClr val="bg1"/>
                      </a:solidFill>
                      <a:prstDash val="solid"/>
                      <a:round/>
                      <a:headEnd type="none" w="med" len="med"/>
                      <a:tailEnd type="none" w="med" len="med"/>
                    </a:lnL>
                  </a:tcPr>
                </a:tc>
                <a:tc hMerge="1">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endParaRPr kumimoji="0" lang="de-DE" sz="1100" b="1" i="0" u="none" strike="noStrike" cap="none" normalizeH="0" baseline="0" dirty="0">
                        <a:ln>
                          <a:noFill/>
                        </a:ln>
                        <a:solidFill>
                          <a:schemeClr val="bg1"/>
                        </a:solidFill>
                        <a:effectLst/>
                        <a:latin typeface="Arial" charset="0"/>
                        <a:cs typeface="Arial" charset="0"/>
                      </a:endParaRP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2023</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en-GB"/>
                    </a:p>
                  </a:txBody>
                  <a:tcPr/>
                </a:tc>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de-DE" sz="1100" b="1" i="0" u="none" strike="noStrike" cap="none" normalizeH="0" baseline="0" dirty="0">
                          <a:ln>
                            <a:noFill/>
                          </a:ln>
                          <a:solidFill>
                            <a:schemeClr val="bg1"/>
                          </a:solidFill>
                          <a:effectLst/>
                          <a:latin typeface="Arial" charset="0"/>
                          <a:cs typeface="Arial" charset="0"/>
                        </a:rPr>
                        <a:t>2024</a:t>
                      </a:r>
                    </a:p>
                  </a:txBody>
                  <a:tcPr marL="71995" marR="71995" marT="54027" marB="54027" horzOverflow="overflow">
                    <a:lnL w="6350" cap="flat" cmpd="sng" algn="ctr">
                      <a:solidFill>
                        <a:schemeClr val="bg1"/>
                      </a:solidFill>
                      <a:prstDash val="solid"/>
                      <a:round/>
                      <a:headEnd type="none" w="med" len="med"/>
                      <a:tailEnd type="none" w="med" len="med"/>
                    </a:lnL>
                    <a:lnR cap="flat">
                      <a:noFill/>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120963">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Arial" charset="0"/>
                          <a:cs typeface="Arial" charset="0"/>
                        </a:rPr>
                        <a:t>Collateral framework</a:t>
                      </a:r>
                    </a:p>
                  </a:txBody>
                  <a:tcPr marL="71995" marR="71995" marT="54027" marB="54027" horzOverflow="overflow">
                    <a:lnL cap="flat">
                      <a:noFill/>
                    </a:lnL>
                    <a:lnR>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Review collateral valuation and risk controls to ensure climate change risks are reflected</a:t>
                      </a:r>
                    </a:p>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Assess financial innovation related to environmental sustainability</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GB"/>
                    </a:p>
                  </a:txBody>
                  <a:tcPr/>
                </a:tc>
                <a:tc gridSpan="5">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Monitor the adequacy of collateral valuation and risk control framework from climate change perspective</a:t>
                      </a:r>
                    </a:p>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Potentially design and implement changes</a:t>
                      </a:r>
                    </a:p>
                  </a:txBody>
                  <a:tcPr marL="71995" marR="71995" marT="54027" marB="54027" horzOverflow="overflow">
                    <a:lnL>
                      <a:noFill/>
                    </a:lnL>
                    <a:lnR>
                      <a:noFill/>
                    </a:lnR>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GB"/>
                    </a:p>
                  </a:txBody>
                  <a:tcPr/>
                </a:tc>
                <a:tc hMerge="1">
                  <a:txBody>
                    <a:bodyPr/>
                    <a:lstStyle/>
                    <a:p>
                      <a:endParaRPr lang="en-GB"/>
                    </a:p>
                  </a:txBody>
                  <a:tcPr>
                    <a:lnL w="12700" cmpd="sng">
                      <a:noFill/>
                      <a:prstDash val="solid"/>
                    </a:lnL>
                    <a:lnT w="635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9894287"/>
                  </a:ext>
                </a:extLst>
              </a:tr>
              <a:tr h="290440">
                <a:tc rowSpan="3">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Arial" charset="0"/>
                          <a:cs typeface="Arial" charset="0"/>
                        </a:rPr>
                        <a:t>Corporate asset purchases</a:t>
                      </a:r>
                    </a:p>
                  </a:txBody>
                  <a:tcPr marL="71995" marR="71995" marT="54027" marB="5402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Conduct enhanced due diligence to incorporate climate change risks</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GB"/>
                    </a:p>
                  </a:txBody>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6E6E6"/>
                    </a:solidFill>
                  </a:tcPr>
                </a:tc>
                <a:tc hMerge="1">
                  <a:txBody>
                    <a:bodyPr/>
                    <a:lstStyle/>
                    <a:p>
                      <a:endParaRPr lang="en-GB"/>
                    </a:p>
                  </a:txBody>
                  <a:tcPr/>
                </a:tc>
                <a:tc hMerge="1">
                  <a:txBody>
                    <a:bodyPr/>
                    <a:lstStyle/>
                    <a:p>
                      <a:endParaRPr lang="en-GB"/>
                    </a:p>
                  </a:txBody>
                  <a:tcPr>
                    <a:lnL w="12700" cmpd="sng">
                      <a:noFill/>
                      <a:prstDash val="soli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202738337"/>
                  </a:ext>
                </a:extLst>
              </a:tr>
              <a:tr h="484126">
                <a:tc v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cap="flat">
                      <a:noFill/>
                    </a:lnL>
                    <a:lnR>
                      <a:noFill/>
                    </a:lnR>
                    <a:lnT>
                      <a:noFill/>
                    </a:lnT>
                    <a:lnB w="3175" cap="flat" cmpd="sng" algn="ctr">
                      <a:noFill/>
                      <a:prstDash val="solid"/>
                      <a:round/>
                      <a:headEnd type="none" w="med" len="med"/>
                      <a:tailEnd type="none" w="med" len="med"/>
                    </a:lnB>
                    <a:lnTlToBr>
                      <a:noFill/>
                    </a:lnTlToBr>
                    <a:lnBlToTr>
                      <a:noFill/>
                    </a:lnBlToTr>
                    <a:solidFill>
                      <a:srgbClr val="E6E6E6"/>
                    </a:solidFill>
                  </a:tcPr>
                </a:tc>
                <a:tc gridSpan="5">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Prepare climate-related disclosures of corporate asset purchase </a:t>
                      </a:r>
                      <a:r>
                        <a:rPr kumimoji="0" lang="en-US" sz="1100" b="0" i="0" u="none" strike="noStrike" cap="none" normalizeH="0" baseline="0" dirty="0" err="1">
                          <a:ln>
                            <a:noFill/>
                          </a:ln>
                          <a:solidFill>
                            <a:schemeClr val="tx1"/>
                          </a:solidFill>
                          <a:effectLst/>
                          <a:latin typeface="Arial" charset="0"/>
                          <a:cs typeface="Arial" charset="0"/>
                        </a:rPr>
                        <a:t>programme</a:t>
                      </a:r>
                      <a:r>
                        <a:rPr kumimoji="0" lang="en-US" sz="1100" b="0" i="0" u="none" strike="noStrike" cap="none" normalizeH="0" baseline="0" dirty="0">
                          <a:ln>
                            <a:noFill/>
                          </a:ln>
                          <a:solidFill>
                            <a:schemeClr val="tx1"/>
                          </a:solidFill>
                          <a:effectLst/>
                          <a:latin typeface="Arial" charset="0"/>
                          <a:cs typeface="Arial" charset="0"/>
                        </a:rPr>
                        <a:t> (CSPP)</a:t>
                      </a:r>
                    </a:p>
                  </a:txBody>
                  <a:tcPr marL="71995" marR="71995" marT="54027" marB="54027"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GB"/>
                    </a:p>
                  </a:txBody>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w="3175" cap="flat" cmpd="sng" algn="ctr">
                      <a:noFill/>
                      <a:prstDash val="solid"/>
                      <a:round/>
                      <a:headEnd type="none" w="med" len="med"/>
                      <a:tailEnd type="none" w="med" len="med"/>
                    </a:lnB>
                    <a:lnTlToBr>
                      <a:noFill/>
                    </a:lnTlToBr>
                    <a:lnBlToTr>
                      <a:noFill/>
                    </a:lnBlToTr>
                    <a:solidFill>
                      <a:srgbClr val="E6E6E6"/>
                    </a:solidFill>
                  </a:tcPr>
                </a:tc>
                <a:tc hMerge="1">
                  <a:txBody>
                    <a:bodyPr/>
                    <a:lstStyle/>
                    <a:p>
                      <a:endParaRPr lang="en-GB"/>
                    </a:p>
                  </a:txBody>
                  <a:tcPr/>
                </a:tc>
                <a:tc hMerge="1">
                  <a:txBody>
                    <a:bodyPr/>
                    <a:lstStyle/>
                    <a:p>
                      <a:endParaRPr lang="en-GB"/>
                    </a:p>
                  </a:txBody>
                  <a:tcPr>
                    <a:lnL w="12700" cmpd="sng">
                      <a:noFill/>
                      <a:prstDash val="solid"/>
                    </a:lnL>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11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640430359"/>
                  </a:ext>
                </a:extLst>
              </a:tr>
              <a:tr h="670731">
                <a:tc v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9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cap="flat">
                      <a:noFill/>
                    </a:lnL>
                    <a:lnR>
                      <a:noFill/>
                    </a:lnR>
                    <a:lnT>
                      <a:noFill/>
                    </a:lnT>
                    <a:lnB w="3175" cap="flat" cmpd="sng" algn="ctr">
                      <a:solidFill>
                        <a:srgbClr val="E6E6E6"/>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dirty="0">
                          <a:ln>
                            <a:noFill/>
                          </a:ln>
                          <a:solidFill>
                            <a:schemeClr val="tx1"/>
                          </a:solidFill>
                          <a:effectLst/>
                          <a:latin typeface="Arial" charset="0"/>
                          <a:cs typeface="Arial" charset="0"/>
                        </a:rPr>
                        <a:t>Develop proposals to adapt the CSPP framework to include climate change considerations</a:t>
                      </a:r>
                    </a:p>
                  </a:txBody>
                  <a:tcPr marL="71995" marR="71995" marT="54027" marB="54027"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r>
                        <a:rPr kumimoji="0" lang="en-US" sz="1100" b="0" i="0" u="none" strike="noStrike" cap="none" normalizeH="0" baseline="0" dirty="0">
                          <a:ln>
                            <a:noFill/>
                          </a:ln>
                          <a:solidFill>
                            <a:schemeClr val="tx1"/>
                          </a:solidFill>
                          <a:effectLst/>
                          <a:latin typeface="Arial" charset="0"/>
                          <a:cs typeface="Arial" charset="0"/>
                        </a:rPr>
                        <a:t>Adapt CSPP  framework</a:t>
                      </a:r>
                      <a:endParaRPr lang="en-GB" dirty="0"/>
                    </a:p>
                  </a:txBody>
                  <a:tcPr marL="71995" marR="71995" marT="54027" marB="540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US" sz="1100" b="0" i="0" u="none" strike="noStrike" cap="none" normalizeH="0" baseline="0">
                          <a:ln>
                            <a:noFill/>
                          </a:ln>
                          <a:solidFill>
                            <a:schemeClr val="tx1"/>
                          </a:solidFill>
                          <a:effectLst/>
                          <a:latin typeface="Arial" charset="0"/>
                          <a:cs typeface="Arial" charset="0"/>
                        </a:rPr>
                        <a:t>Adapt CSPP  framework</a:t>
                      </a:r>
                      <a:endParaRPr kumimoji="0" lang="en-US" sz="11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4">
                  <a:txBody>
                    <a:bodyPr/>
                    <a:lstStyle/>
                    <a:p>
                      <a:endParaRPr lang="en-GB" dirty="0"/>
                    </a:p>
                  </a:txBody>
                  <a:tcPr marL="71995" marR="71995" marT="54027" marB="54027" horzOverflow="overflow">
                    <a:lnL>
                      <a:noFill/>
                    </a:lnL>
                    <a:lnR>
                      <a:noFill/>
                    </a:lnR>
                    <a:lnT w="12700" cmpd="sng">
                      <a:noFill/>
                      <a:prstDash val="soli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dirty="0"/>
                    </a:p>
                  </a:txBody>
                  <a:tcPr marL="71995" marR="71995" marT="54027" marB="54027" horzOverflow="overflow">
                    <a:lnL>
                      <a:noFill/>
                    </a:lnL>
                    <a:lnR>
                      <a:noFill/>
                    </a:lnR>
                    <a:lnT w="12700" cmpd="sng">
                      <a:noFill/>
                      <a:prstDash val="soli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9751270"/>
                  </a:ext>
                </a:extLst>
              </a:tr>
              <a:tr h="670731">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defRPr/>
                      </a:pPr>
                      <a:r>
                        <a:rPr kumimoji="0" lang="en-US" sz="1100" b="1" i="0" u="none" strike="noStrike" cap="none" normalizeH="0" baseline="0" dirty="0">
                          <a:ln>
                            <a:noFill/>
                          </a:ln>
                          <a:solidFill>
                            <a:schemeClr val="tx1"/>
                          </a:solidFill>
                          <a:effectLst/>
                          <a:latin typeface="Arial" charset="0"/>
                          <a:cs typeface="Arial" charset="0"/>
                        </a:rPr>
                        <a:t>Market neutrality and efficiency concepts</a:t>
                      </a:r>
                    </a:p>
                  </a:txBody>
                  <a:tcPr marL="71995" marR="71995" marT="54027" marB="54027"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defRPr/>
                      </a:pPr>
                      <a:r>
                        <a:rPr kumimoji="0" lang="en-US" sz="1100" b="0" i="0" u="none" strike="noStrike" kern="1200" cap="none" normalizeH="0" baseline="0" dirty="0">
                          <a:ln>
                            <a:noFill/>
                          </a:ln>
                          <a:solidFill>
                            <a:schemeClr val="tx1"/>
                          </a:solidFill>
                          <a:effectLst/>
                          <a:latin typeface="Arial" charset="0"/>
                          <a:ea typeface="+mn-ea"/>
                          <a:cs typeface="Arial" charset="0"/>
                        </a:rPr>
                        <a:t>Assess potential biases in the market allocation and the pros/cons of alternatives</a:t>
                      </a:r>
                    </a:p>
                  </a:txBody>
                  <a:tcPr marL="71995" marR="71995" marT="54027" marB="54027"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defRPr/>
                      </a:pPr>
                      <a:r>
                        <a:rPr kumimoji="0" lang="en-US" sz="1100" b="0" i="0" u="none" strike="noStrike" kern="1200" cap="none" normalizeH="0" baseline="0" dirty="0">
                          <a:ln>
                            <a:noFill/>
                          </a:ln>
                          <a:solidFill>
                            <a:schemeClr val="tx1"/>
                          </a:solidFill>
                          <a:effectLst/>
                          <a:latin typeface="Arial" charset="0"/>
                          <a:ea typeface="+mn-ea"/>
                          <a:cs typeface="Arial" charset="0"/>
                        </a:rPr>
                        <a:t>Alternative proposals with focus on corporate sector purchases (CSPP)</a:t>
                      </a: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defRPr/>
                      </a:pPr>
                      <a:r>
                        <a:rPr kumimoji="0" lang="en-US" sz="1100" b="0" i="0" u="none" strike="noStrike" kern="1200" cap="none" normalizeH="0" baseline="0" dirty="0">
                          <a:ln>
                            <a:noFill/>
                          </a:ln>
                          <a:solidFill>
                            <a:schemeClr val="tx1"/>
                          </a:solidFill>
                          <a:effectLst/>
                          <a:latin typeface="Arial" charset="0"/>
                          <a:ea typeface="+mn-ea"/>
                          <a:cs typeface="Arial" charset="0"/>
                        </a:rPr>
                        <a:t>Alternative proposals with focus on corporate sector purchases (CSPP)</a:t>
                      </a:r>
                    </a:p>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US" sz="1100" b="0" i="0" u="none" strike="noStrike" cap="none" normalizeH="0" baseline="0" dirty="0">
                        <a:ln>
                          <a:noFill/>
                        </a:ln>
                        <a:solidFill>
                          <a:schemeClr val="tx1"/>
                        </a:solidFill>
                        <a:effectLst/>
                        <a:latin typeface="Arial" charset="0"/>
                        <a:cs typeface="Arial" charset="0"/>
                      </a:endParaRP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gridSpan="4">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defRPr/>
                      </a:pPr>
                      <a:endParaRPr kumimoji="0" lang="en-US" sz="1100" b="0" i="0" u="none" strike="noStrike" kern="1200" cap="none" normalizeH="0" baseline="0" dirty="0">
                        <a:ln>
                          <a:noFill/>
                        </a:ln>
                        <a:solidFill>
                          <a:schemeClr val="tx1"/>
                        </a:solidFill>
                        <a:effectLst/>
                        <a:latin typeface="Arial" charset="0"/>
                        <a:ea typeface="+mn-ea"/>
                        <a:cs typeface="Arial" charset="0"/>
                      </a:endParaRPr>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hMerge="1">
                  <a:txBody>
                    <a:bodyPr/>
                    <a:lstStyle/>
                    <a:p>
                      <a:endParaRPr lang="en-GB" dirty="0"/>
                    </a:p>
                  </a:txBody>
                  <a:tcPr marL="71995" marR="71995" marT="54027" marB="54027" horzOverflow="overflow">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635943747"/>
                  </a:ext>
                </a:extLst>
              </a:tr>
            </a:tbl>
          </a:graphicData>
        </a:graphic>
      </p:graphicFrame>
      <p:sp>
        <p:nvSpPr>
          <p:cNvPr id="8" name="Rectangle 2">
            <a:extLst>
              <a:ext uri="{FF2B5EF4-FFF2-40B4-BE49-F238E27FC236}">
                <a16:creationId xmlns:a16="http://schemas.microsoft.com/office/drawing/2014/main" id="{2D026742-AC33-4AAE-B10E-1F36E06E6483}"/>
              </a:ext>
            </a:extLst>
          </p:cNvPr>
          <p:cNvSpPr>
            <a:spLocks noGrp="1" noChangeArrowheads="1"/>
          </p:cNvSpPr>
          <p:nvPr>
            <p:ph type="title"/>
          </p:nvPr>
        </p:nvSpPr>
        <p:spPr>
          <a:xfrm>
            <a:off x="404487" y="425912"/>
            <a:ext cx="8838313" cy="635000"/>
          </a:xfrm>
        </p:spPr>
        <p:txBody>
          <a:bodyPr/>
          <a:lstStyle/>
          <a:p>
            <a:pPr eaLnBrk="1" hangingPunct="1">
              <a:lnSpc>
                <a:spcPts val="2800"/>
              </a:lnSpc>
              <a:defRPr/>
            </a:pPr>
            <a:r>
              <a:rPr b="1" dirty="0" err="1"/>
              <a:t>Eurosystem</a:t>
            </a:r>
            <a:r>
              <a:rPr b="1" dirty="0"/>
              <a:t> roadmap </a:t>
            </a:r>
            <a:r>
              <a:rPr lang="en-GB" b="1" dirty="0"/>
              <a:t>–</a:t>
            </a:r>
            <a:r>
              <a:rPr b="1" dirty="0"/>
              <a:t> MP implementation (2/2)</a:t>
            </a:r>
          </a:p>
        </p:txBody>
      </p:sp>
      <p:sp>
        <p:nvSpPr>
          <p:cNvPr id="7" name="Classification">
            <a:extLst>
              <a:ext uri="{FF2B5EF4-FFF2-40B4-BE49-F238E27FC236}">
                <a16:creationId xmlns:a16="http://schemas.microsoft.com/office/drawing/2014/main" id="{C263BFCD-D800-478B-BC20-F8563862F4D0}"/>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122828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US" altLang="en-US" b="1" dirty="0"/>
              <a:t>ECB/</a:t>
            </a:r>
            <a:r>
              <a:rPr lang="en-US" altLang="en-US" b="1" dirty="0" err="1"/>
              <a:t>Eurosystem</a:t>
            </a:r>
            <a:r>
              <a:rPr lang="en-US" altLang="en-US" b="1" dirty="0"/>
              <a:t> own disclosures</a:t>
            </a:r>
            <a:endParaRPr lang="en-GB" altLang="en-US" b="1"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36</a:t>
            </a:fld>
            <a:endParaRPr lang="en-GB" dirty="0"/>
          </a:p>
        </p:txBody>
      </p:sp>
      <p:sp>
        <p:nvSpPr>
          <p:cNvPr id="4" name="Rectangle 3"/>
          <p:cNvSpPr/>
          <p:nvPr/>
        </p:nvSpPr>
        <p:spPr>
          <a:xfrm>
            <a:off x="445994" y="786983"/>
            <a:ext cx="4259821" cy="615553"/>
          </a:xfrm>
          <a:prstGeom prst="rect">
            <a:avLst/>
          </a:prstGeom>
        </p:spPr>
        <p:txBody>
          <a:bodyPr wrap="square">
            <a:spAutoFit/>
          </a:bodyPr>
          <a:lstStyle/>
          <a:p>
            <a:pPr>
              <a:spcBef>
                <a:spcPts val="600"/>
              </a:spcBef>
              <a:spcAft>
                <a:spcPts val="600"/>
              </a:spcAft>
            </a:pPr>
            <a:r>
              <a:rPr lang="en-US" sz="1700" b="1" dirty="0"/>
              <a:t>Core Elements of TCFD Recommended Climate-Related Financial Disclosures</a:t>
            </a:r>
            <a:endParaRPr lang="en-GB" sz="1200" dirty="0"/>
          </a:p>
        </p:txBody>
      </p:sp>
      <p:sp>
        <p:nvSpPr>
          <p:cNvPr id="7" name="Rectangle 6">
            <a:extLst>
              <a:ext uri="{FF2B5EF4-FFF2-40B4-BE49-F238E27FC236}">
                <a16:creationId xmlns:a16="http://schemas.microsoft.com/office/drawing/2014/main" id="{F99EB274-5E05-4BD5-A34C-C70F9D9C9FC5}"/>
              </a:ext>
            </a:extLst>
          </p:cNvPr>
          <p:cNvSpPr/>
          <p:nvPr/>
        </p:nvSpPr>
        <p:spPr>
          <a:xfrm>
            <a:off x="4772025" y="1293824"/>
            <a:ext cx="4047328" cy="261610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Start with </a:t>
            </a:r>
            <a:r>
              <a:rPr lang="en-US" b="1" dirty="0">
                <a:solidFill>
                  <a:schemeClr val="tx2"/>
                </a:solidFill>
              </a:rPr>
              <a:t>non-monetary policy portfolios </a:t>
            </a:r>
            <a:r>
              <a:rPr lang="en-US" dirty="0"/>
              <a:t>and </a:t>
            </a:r>
            <a:r>
              <a:rPr lang="en-US" b="1" dirty="0">
                <a:solidFill>
                  <a:schemeClr val="tx2"/>
                </a:solidFill>
              </a:rPr>
              <a:t>Corporate Sector Purchase Programme </a:t>
            </a:r>
            <a:r>
              <a:rPr lang="en-US" dirty="0"/>
              <a:t>by Q1 2023.</a:t>
            </a:r>
          </a:p>
          <a:p>
            <a:pPr marL="285750" indent="-285750">
              <a:spcBef>
                <a:spcPts val="600"/>
              </a:spcBef>
              <a:spcAft>
                <a:spcPts val="600"/>
              </a:spcAft>
              <a:buFont typeface="Arial" panose="020B0604020202020204" pitchFamily="34" charset="0"/>
              <a:buChar char="•"/>
            </a:pPr>
            <a:r>
              <a:rPr lang="en-US" dirty="0"/>
              <a:t>First organized around the </a:t>
            </a:r>
            <a:r>
              <a:rPr lang="en-US" b="1" dirty="0">
                <a:solidFill>
                  <a:schemeClr val="tx2"/>
                </a:solidFill>
              </a:rPr>
              <a:t>TCFD</a:t>
            </a:r>
            <a:r>
              <a:rPr lang="en-US" dirty="0"/>
              <a:t> thematic elements and structure</a:t>
            </a:r>
            <a:r>
              <a:rPr lang="en-US" b="1" dirty="0">
                <a:solidFill>
                  <a:schemeClr val="tx2"/>
                </a:solidFill>
              </a:rPr>
              <a:t>.</a:t>
            </a:r>
            <a:r>
              <a:rPr lang="en-US" dirty="0"/>
              <a:t> </a:t>
            </a:r>
          </a:p>
          <a:p>
            <a:pPr marL="285750" indent="-285750">
              <a:spcBef>
                <a:spcPts val="600"/>
              </a:spcBef>
              <a:spcAft>
                <a:spcPts val="600"/>
              </a:spcAft>
              <a:buFont typeface="Arial" panose="020B0604020202020204" pitchFamily="34" charset="0"/>
              <a:buChar char="•"/>
            </a:pPr>
            <a:r>
              <a:rPr lang="en-US" dirty="0"/>
              <a:t>Different </a:t>
            </a:r>
            <a:r>
              <a:rPr lang="en-US" b="1" dirty="0">
                <a:solidFill>
                  <a:schemeClr val="tx2"/>
                </a:solidFill>
              </a:rPr>
              <a:t>metrics and targets being tested</a:t>
            </a:r>
            <a:r>
              <a:rPr lang="en-US" dirty="0"/>
              <a:t>; step-wise approach.</a:t>
            </a:r>
            <a:endParaRPr lang="en-GB" sz="1700" dirty="0"/>
          </a:p>
        </p:txBody>
      </p:sp>
      <p:sp>
        <p:nvSpPr>
          <p:cNvPr id="8" name="TextBox 7">
            <a:extLst>
              <a:ext uri="{FF2B5EF4-FFF2-40B4-BE49-F238E27FC236}">
                <a16:creationId xmlns:a16="http://schemas.microsoft.com/office/drawing/2014/main" id="{20CE69A6-3475-4010-887B-B8F7BD712A1C}"/>
              </a:ext>
            </a:extLst>
          </p:cNvPr>
          <p:cNvSpPr txBox="1"/>
          <p:nvPr/>
        </p:nvSpPr>
        <p:spPr>
          <a:xfrm>
            <a:off x="445994" y="4489471"/>
            <a:ext cx="4376643" cy="246221"/>
          </a:xfrm>
          <a:prstGeom prst="rect">
            <a:avLst/>
          </a:prstGeom>
          <a:noFill/>
        </p:spPr>
        <p:txBody>
          <a:bodyPr wrap="square" rtlCol="0">
            <a:spAutoFit/>
          </a:bodyPr>
          <a:lstStyle/>
          <a:p>
            <a:r>
              <a:rPr lang="en-GB" sz="1000" dirty="0"/>
              <a:t>Source: </a:t>
            </a:r>
            <a:r>
              <a:rPr lang="en-CA" sz="1000" dirty="0"/>
              <a:t>Task Force on Climate-related Financial Disclosures (TCFD)</a:t>
            </a:r>
            <a:endParaRPr lang="en-GB" sz="1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570" y="1486979"/>
            <a:ext cx="2813400" cy="28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assification">
            <a:extLst>
              <a:ext uri="{FF2B5EF4-FFF2-40B4-BE49-F238E27FC236}">
                <a16:creationId xmlns:a16="http://schemas.microsoft.com/office/drawing/2014/main" id="{D920AB2F-6A63-4487-A793-2013C67F9074}"/>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57267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2" y="480897"/>
            <a:ext cx="8404225" cy="633413"/>
          </a:xfrm>
        </p:spPr>
        <p:txBody>
          <a:bodyPr/>
          <a:lstStyle/>
          <a:p>
            <a:r>
              <a:rPr lang="en-US" b="1" dirty="0"/>
              <a:t>Disclosure support</a:t>
            </a:r>
            <a:endParaRPr lang="en-GB" b="1"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37</a:t>
            </a:fld>
            <a:endParaRPr lang="en-GB" dirty="0"/>
          </a:p>
        </p:txBody>
      </p:sp>
      <p:sp>
        <p:nvSpPr>
          <p:cNvPr id="4" name="Rectangle 3"/>
          <p:cNvSpPr/>
          <p:nvPr/>
        </p:nvSpPr>
        <p:spPr>
          <a:xfrm>
            <a:off x="276225" y="1192181"/>
            <a:ext cx="8591552" cy="5300169"/>
          </a:xfrm>
          <a:prstGeom prst="rect">
            <a:avLst/>
          </a:prstGeom>
        </p:spPr>
        <p:txBody>
          <a:bodyPr wrap="square">
            <a:spAutoFit/>
          </a:bodyPr>
          <a:lstStyle/>
          <a:p>
            <a:pPr marL="285750" indent="-285750">
              <a:lnSpc>
                <a:spcPts val="2400"/>
              </a:lnSpc>
              <a:spcBef>
                <a:spcPts val="600"/>
              </a:spcBef>
              <a:spcAft>
                <a:spcPts val="1200"/>
              </a:spcAft>
              <a:buFont typeface="Arial" panose="020B0604020202020204" pitchFamily="34" charset="0"/>
              <a:buChar char="•"/>
            </a:pPr>
            <a:r>
              <a:rPr lang="en-US" dirty="0"/>
              <a:t>Provide </a:t>
            </a:r>
            <a:r>
              <a:rPr lang="en-US" b="1" dirty="0">
                <a:solidFill>
                  <a:schemeClr val="tx2"/>
                </a:solidFill>
              </a:rPr>
              <a:t>input to regulators and standard setters </a:t>
            </a:r>
            <a:r>
              <a:rPr lang="en-US" dirty="0"/>
              <a:t>(e.g. EC, EFRAG).</a:t>
            </a:r>
          </a:p>
          <a:p>
            <a:pPr marL="285750" indent="-285750">
              <a:lnSpc>
                <a:spcPts val="2400"/>
              </a:lnSpc>
              <a:spcBef>
                <a:spcPts val="600"/>
              </a:spcBef>
              <a:spcAft>
                <a:spcPts val="1200"/>
              </a:spcAft>
              <a:buFont typeface="Arial" panose="020B0604020202020204" pitchFamily="34" charset="0"/>
              <a:buChar char="•"/>
            </a:pPr>
            <a:r>
              <a:rPr lang="en-US" dirty="0"/>
              <a:t>Lead by example by </a:t>
            </a:r>
            <a:r>
              <a:rPr lang="en-US" b="1" dirty="0">
                <a:solidFill>
                  <a:schemeClr val="tx2"/>
                </a:solidFill>
              </a:rPr>
              <a:t>publishing own climate-related disclosures.</a:t>
            </a:r>
            <a:r>
              <a:rPr lang="en-US" dirty="0"/>
              <a:t> (Start with </a:t>
            </a:r>
            <a:r>
              <a:rPr lang="en-US" b="1" dirty="0">
                <a:solidFill>
                  <a:schemeClr val="tx2"/>
                </a:solidFill>
              </a:rPr>
              <a:t>non-monetary policy portfolios </a:t>
            </a:r>
            <a:r>
              <a:rPr lang="en-US" dirty="0"/>
              <a:t>and </a:t>
            </a:r>
            <a:r>
              <a:rPr lang="en-US" b="1" dirty="0">
                <a:solidFill>
                  <a:schemeClr val="tx2"/>
                </a:solidFill>
              </a:rPr>
              <a:t>Corporate Sector Purchase </a:t>
            </a:r>
            <a:r>
              <a:rPr lang="en-US" b="1" dirty="0" err="1">
                <a:solidFill>
                  <a:schemeClr val="tx2"/>
                </a:solidFill>
              </a:rPr>
              <a:t>Programme</a:t>
            </a:r>
            <a:r>
              <a:rPr lang="en-US" b="1" dirty="0">
                <a:solidFill>
                  <a:schemeClr val="tx2"/>
                </a:solidFill>
              </a:rPr>
              <a:t> </a:t>
            </a:r>
            <a:r>
              <a:rPr lang="en-US" dirty="0"/>
              <a:t>by Q1 2023.)</a:t>
            </a:r>
          </a:p>
          <a:p>
            <a:pPr marL="285750" indent="-285750">
              <a:lnSpc>
                <a:spcPts val="2400"/>
              </a:lnSpc>
              <a:spcBef>
                <a:spcPts val="600"/>
              </a:spcBef>
              <a:spcAft>
                <a:spcPts val="0"/>
              </a:spcAft>
              <a:buFont typeface="Arial" panose="020B0604020202020204" pitchFamily="34" charset="0"/>
              <a:buChar char="•"/>
            </a:pPr>
            <a:r>
              <a:rPr lang="en-US" dirty="0"/>
              <a:t>Introduce</a:t>
            </a:r>
            <a:r>
              <a:rPr lang="en-US" b="1" dirty="0">
                <a:solidFill>
                  <a:schemeClr val="tx2"/>
                </a:solidFill>
              </a:rPr>
              <a:t> disclosure requirements </a:t>
            </a:r>
            <a:r>
              <a:rPr lang="en-US" dirty="0"/>
              <a:t>for private sector assets as</a:t>
            </a:r>
            <a:r>
              <a:rPr lang="en-US" b="1" dirty="0">
                <a:solidFill>
                  <a:schemeClr val="tx2"/>
                </a:solidFill>
              </a:rPr>
              <a:t> a new eligibility criterion or as a basis for a differentiated treatment for collateral and asset purchases.</a:t>
            </a:r>
            <a:endParaRPr lang="en-US" dirty="0"/>
          </a:p>
          <a:p>
            <a:pPr marL="742950" lvl="1" indent="-285750">
              <a:lnSpc>
                <a:spcPts val="2400"/>
              </a:lnSpc>
              <a:spcBef>
                <a:spcPts val="600"/>
              </a:spcBef>
              <a:spcAft>
                <a:spcPts val="1200"/>
              </a:spcAft>
              <a:buFont typeface="Wingdings" panose="05000000000000000000" pitchFamily="2" charset="2"/>
              <a:buChar char="Ø"/>
            </a:pPr>
            <a:r>
              <a:rPr lang="en-US" sz="1600" dirty="0"/>
              <a:t>Take into account </a:t>
            </a:r>
            <a:r>
              <a:rPr lang="en-US" sz="1600" b="1" dirty="0">
                <a:solidFill>
                  <a:schemeClr val="tx2"/>
                </a:solidFill>
              </a:rPr>
              <a:t>EU policies and initiatives </a:t>
            </a:r>
            <a:r>
              <a:rPr lang="en-US" sz="1600" dirty="0"/>
              <a:t>in the field of environmental sustainability disclosure and reporting, while </a:t>
            </a:r>
            <a:r>
              <a:rPr lang="en-US" sz="1600" b="1" dirty="0">
                <a:solidFill>
                  <a:schemeClr val="tx2"/>
                </a:solidFill>
              </a:rPr>
              <a:t>maintaining proportionality </a:t>
            </a:r>
            <a:r>
              <a:rPr lang="en-US" sz="1600" dirty="0"/>
              <a:t>through adjusted requirements for small and medium-sized enterprises.</a:t>
            </a:r>
          </a:p>
          <a:p>
            <a:pPr marL="285750" indent="-285750">
              <a:lnSpc>
                <a:spcPts val="2400"/>
              </a:lnSpc>
              <a:spcBef>
                <a:spcPts val="600"/>
              </a:spcBef>
              <a:spcAft>
                <a:spcPts val="1200"/>
              </a:spcAft>
              <a:buFont typeface="Arial" panose="020B0604020202020204" pitchFamily="34" charset="0"/>
              <a:buChar char="•"/>
            </a:pPr>
            <a:endParaRPr lang="en-GB" dirty="0"/>
          </a:p>
          <a:p>
            <a:pPr marL="285750" indent="-285750">
              <a:lnSpc>
                <a:spcPts val="2400"/>
              </a:lnSpc>
              <a:spcBef>
                <a:spcPts val="600"/>
              </a:spcBef>
              <a:spcAft>
                <a:spcPts val="1200"/>
              </a:spcAft>
              <a:buFont typeface="Arial" panose="020B0604020202020204" pitchFamily="34" charset="0"/>
              <a:buChar char="•"/>
            </a:pPr>
            <a:endParaRPr lang="en-GB" dirty="0"/>
          </a:p>
          <a:p>
            <a:pPr marL="285750" indent="-285750">
              <a:lnSpc>
                <a:spcPts val="2400"/>
              </a:lnSpc>
              <a:spcBef>
                <a:spcPts val="600"/>
              </a:spcBef>
              <a:buFont typeface="Arial" panose="020B0604020202020204" pitchFamily="34" charset="0"/>
              <a:buChar char="•"/>
            </a:pPr>
            <a:endParaRPr lang="en-GB" dirty="0"/>
          </a:p>
        </p:txBody>
      </p:sp>
      <p:sp>
        <p:nvSpPr>
          <p:cNvPr id="5" name="Classification"/>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3186282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364831" y="4925050"/>
            <a:ext cx="414337" cy="138112"/>
          </a:xfrm>
        </p:spPr>
        <p:txBody>
          <a:bodyPr/>
          <a:lstStyle/>
          <a:p>
            <a:pPr>
              <a:defRPr/>
            </a:pPr>
            <a:fld id="{6F398C4F-30BD-4B46-A98A-F5D10EC29BBA}" type="slidenum">
              <a:rPr lang="en-GB" smtClean="0"/>
              <a:pPr>
                <a:defRPr/>
              </a:pPr>
              <a:t>38</a:t>
            </a:fld>
            <a:endParaRPr lang="en-GB" dirty="0"/>
          </a:p>
        </p:txBody>
      </p:sp>
      <p:sp>
        <p:nvSpPr>
          <p:cNvPr id="4" name="Rectangle 3"/>
          <p:cNvSpPr/>
          <p:nvPr/>
        </p:nvSpPr>
        <p:spPr>
          <a:xfrm>
            <a:off x="60040" y="980967"/>
            <a:ext cx="9023920" cy="3838230"/>
          </a:xfrm>
          <a:prstGeom prst="rect">
            <a:avLst/>
          </a:prstGeom>
        </p:spPr>
        <p:txBody>
          <a:bodyPr wrap="square">
            <a:spAutoFit/>
          </a:bodyPr>
          <a:lstStyle/>
          <a:p>
            <a:pPr marL="538163" indent="-273050">
              <a:lnSpc>
                <a:spcPts val="2400"/>
              </a:lnSpc>
              <a:spcBef>
                <a:spcPts val="600"/>
              </a:spcBef>
              <a:spcAft>
                <a:spcPts val="0"/>
              </a:spcAft>
              <a:buFont typeface="Arial" panose="020B0604020202020204" pitchFamily="34" charset="0"/>
              <a:buChar char="•"/>
            </a:pPr>
            <a:r>
              <a:rPr lang="en-GB" dirty="0"/>
              <a:t>Start conducting </a:t>
            </a:r>
            <a:r>
              <a:rPr lang="en-GB" b="1" dirty="0">
                <a:solidFill>
                  <a:schemeClr val="tx2"/>
                </a:solidFill>
              </a:rPr>
              <a:t>climate stress tests on the Eurosystem balance sheet </a:t>
            </a:r>
            <a:r>
              <a:rPr lang="en-GB" dirty="0"/>
              <a:t>to:</a:t>
            </a:r>
          </a:p>
          <a:p>
            <a:pPr marL="1008063" lvl="1" indent="-285750">
              <a:lnSpc>
                <a:spcPts val="2400"/>
              </a:lnSpc>
              <a:spcBef>
                <a:spcPts val="600"/>
              </a:spcBef>
              <a:spcAft>
                <a:spcPts val="0"/>
              </a:spcAft>
              <a:buFont typeface="Wingdings" panose="05000000000000000000" pitchFamily="2" charset="2"/>
              <a:buChar char="Ø"/>
            </a:pPr>
            <a:r>
              <a:rPr lang="en-GB" dirty="0"/>
              <a:t>assess its risk exposure to climate change and </a:t>
            </a:r>
          </a:p>
          <a:p>
            <a:pPr marL="1008063" lvl="1" indent="-285750">
              <a:lnSpc>
                <a:spcPts val="2400"/>
              </a:lnSpc>
              <a:spcBef>
                <a:spcPts val="600"/>
              </a:spcBef>
              <a:spcAft>
                <a:spcPts val="1200"/>
              </a:spcAft>
              <a:buFont typeface="Wingdings" panose="05000000000000000000" pitchFamily="2" charset="2"/>
              <a:buChar char="Ø"/>
            </a:pPr>
            <a:r>
              <a:rPr lang="en-GB" dirty="0"/>
              <a:t>enhance its risk assessment capabilities.</a:t>
            </a:r>
          </a:p>
          <a:p>
            <a:pPr marL="538163" indent="-273050">
              <a:lnSpc>
                <a:spcPts val="2400"/>
              </a:lnSpc>
              <a:spcBef>
                <a:spcPts val="600"/>
              </a:spcBef>
              <a:spcAft>
                <a:spcPts val="0"/>
              </a:spcAft>
              <a:buFont typeface="Arial" panose="020B0604020202020204" pitchFamily="34" charset="0"/>
              <a:buChar char="•"/>
            </a:pPr>
            <a:r>
              <a:rPr lang="en-GB" dirty="0"/>
              <a:t>Continue </a:t>
            </a:r>
            <a:r>
              <a:rPr lang="en-GB" b="1" dirty="0">
                <a:solidFill>
                  <a:schemeClr val="tx2"/>
                </a:solidFill>
              </a:rPr>
              <a:t>enhancing the incorporation and disclosure of climate-related financial risks in credit ratings </a:t>
            </a:r>
            <a:r>
              <a:rPr lang="en-GB" dirty="0"/>
              <a:t>for the ECAF</a:t>
            </a:r>
            <a:r>
              <a:rPr lang="en-GB" baseline="30000" dirty="0"/>
              <a:t>(*)</a:t>
            </a:r>
            <a:r>
              <a:rPr lang="en-GB" dirty="0"/>
              <a:t>-accepted credit assessment systems: </a:t>
            </a:r>
          </a:p>
          <a:p>
            <a:pPr marL="1008063" lvl="1" indent="-285750">
              <a:lnSpc>
                <a:spcPts val="2400"/>
              </a:lnSpc>
              <a:spcBef>
                <a:spcPts val="600"/>
              </a:spcBef>
              <a:buFont typeface="Wingdings" panose="05000000000000000000" pitchFamily="2" charset="2"/>
              <a:buChar char="Ø"/>
            </a:pPr>
            <a:r>
              <a:rPr lang="en-GB" dirty="0"/>
              <a:t>External Credit Assessment Institutions (</a:t>
            </a:r>
            <a:r>
              <a:rPr lang="en-GB" b="1" dirty="0">
                <a:solidFill>
                  <a:schemeClr val="tx2"/>
                </a:solidFill>
              </a:rPr>
              <a:t>ECAIs</a:t>
            </a:r>
            <a:r>
              <a:rPr lang="en-GB" dirty="0"/>
              <a:t>), </a:t>
            </a:r>
          </a:p>
          <a:p>
            <a:pPr marL="1008063" lvl="1" indent="-285750">
              <a:lnSpc>
                <a:spcPts val="2400"/>
              </a:lnSpc>
              <a:spcBef>
                <a:spcPts val="600"/>
              </a:spcBef>
              <a:buFont typeface="Wingdings" panose="05000000000000000000" pitchFamily="2" charset="2"/>
              <a:buChar char="Ø"/>
            </a:pPr>
            <a:r>
              <a:rPr lang="en-GB" dirty="0"/>
              <a:t>In-house Credit Assessment Systems (</a:t>
            </a:r>
            <a:r>
              <a:rPr lang="en-GB" b="1" dirty="0">
                <a:solidFill>
                  <a:schemeClr val="tx2"/>
                </a:solidFill>
              </a:rPr>
              <a:t>ICASs</a:t>
            </a:r>
            <a:r>
              <a:rPr lang="en-GB" dirty="0"/>
              <a:t>), </a:t>
            </a:r>
          </a:p>
          <a:p>
            <a:pPr marL="1008063" lvl="1" indent="-285750">
              <a:lnSpc>
                <a:spcPts val="2400"/>
              </a:lnSpc>
              <a:spcBef>
                <a:spcPts val="600"/>
              </a:spcBef>
              <a:buFont typeface="Wingdings" panose="05000000000000000000" pitchFamily="2" charset="2"/>
              <a:buChar char="Ø"/>
            </a:pPr>
            <a:r>
              <a:rPr lang="en-GB" dirty="0"/>
              <a:t>Internal rating based systems (</a:t>
            </a:r>
            <a:r>
              <a:rPr lang="en-GB" b="1" dirty="0">
                <a:solidFill>
                  <a:schemeClr val="tx2"/>
                </a:solidFill>
              </a:rPr>
              <a:t>IRBs</a:t>
            </a:r>
            <a:r>
              <a:rPr lang="en-GB" dirty="0"/>
              <a:t>).</a:t>
            </a:r>
          </a:p>
          <a:p>
            <a:pPr marL="285750" indent="-285750">
              <a:lnSpc>
                <a:spcPts val="2400"/>
              </a:lnSpc>
              <a:spcBef>
                <a:spcPts val="600"/>
              </a:spcBef>
              <a:buFont typeface="Arial" panose="020B0604020202020204" pitchFamily="34" charset="0"/>
              <a:buChar char="•"/>
            </a:pPr>
            <a:endParaRPr lang="en-GB" dirty="0"/>
          </a:p>
        </p:txBody>
      </p:sp>
      <p:sp>
        <p:nvSpPr>
          <p:cNvPr id="5" name="Classification"/>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
        <p:nvSpPr>
          <p:cNvPr id="8" name="TextBox 7">
            <a:extLst>
              <a:ext uri="{FF2B5EF4-FFF2-40B4-BE49-F238E27FC236}">
                <a16:creationId xmlns:a16="http://schemas.microsoft.com/office/drawing/2014/main" id="{E2930909-E15D-4FA9-84CA-5EC6A404E36C}"/>
              </a:ext>
            </a:extLst>
          </p:cNvPr>
          <p:cNvSpPr txBox="1"/>
          <p:nvPr/>
        </p:nvSpPr>
        <p:spPr>
          <a:xfrm>
            <a:off x="60040" y="4772341"/>
            <a:ext cx="8286586" cy="246221"/>
          </a:xfrm>
          <a:prstGeom prst="rect">
            <a:avLst/>
          </a:prstGeom>
          <a:noFill/>
        </p:spPr>
        <p:txBody>
          <a:bodyPr wrap="square" rtlCol="0">
            <a:spAutoFit/>
          </a:bodyPr>
          <a:lstStyle/>
          <a:p>
            <a:r>
              <a:rPr lang="en-US" sz="1000" dirty="0"/>
              <a:t>(*) </a:t>
            </a:r>
            <a:r>
              <a:rPr lang="en-US" sz="1000" dirty="0" err="1"/>
              <a:t>Eurosystem</a:t>
            </a:r>
            <a:r>
              <a:rPr lang="en-US" sz="1000" dirty="0"/>
              <a:t> Credit Assessment Framework </a:t>
            </a:r>
          </a:p>
        </p:txBody>
      </p:sp>
      <p:sp>
        <p:nvSpPr>
          <p:cNvPr id="10" name="Title 1">
            <a:extLst>
              <a:ext uri="{FF2B5EF4-FFF2-40B4-BE49-F238E27FC236}">
                <a16:creationId xmlns:a16="http://schemas.microsoft.com/office/drawing/2014/main" id="{23060F72-2AEE-4521-90CF-C01B8A763529}"/>
              </a:ext>
            </a:extLst>
          </p:cNvPr>
          <p:cNvSpPr txBox="1">
            <a:spLocks/>
          </p:cNvSpPr>
          <p:nvPr/>
        </p:nvSpPr>
        <p:spPr bwMode="auto">
          <a:xfrm>
            <a:off x="463551" y="394410"/>
            <a:ext cx="84042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b="1" dirty="0"/>
              <a:t>Stress testing and credit ratings </a:t>
            </a:r>
          </a:p>
        </p:txBody>
      </p:sp>
    </p:spTree>
    <p:extLst>
      <p:ext uri="{BB962C8B-B14F-4D97-AF65-F5344CB8AC3E}">
        <p14:creationId xmlns:p14="http://schemas.microsoft.com/office/powerpoint/2010/main" val="2546503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7" y="402431"/>
            <a:ext cx="8404225" cy="633413"/>
          </a:xfrm>
        </p:spPr>
        <p:txBody>
          <a:bodyPr/>
          <a:lstStyle/>
          <a:p>
            <a:r>
              <a:rPr lang="en-US" b="1" dirty="0"/>
              <a:t>Collateral framework</a:t>
            </a:r>
            <a:endParaRPr lang="en-GB" b="1"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39</a:t>
            </a:fld>
            <a:endParaRPr lang="en-GB" dirty="0"/>
          </a:p>
        </p:txBody>
      </p:sp>
      <p:sp>
        <p:nvSpPr>
          <p:cNvPr id="4" name="Rectangle 3"/>
          <p:cNvSpPr/>
          <p:nvPr/>
        </p:nvSpPr>
        <p:spPr>
          <a:xfrm>
            <a:off x="316630" y="902839"/>
            <a:ext cx="8698066" cy="4222951"/>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en-GB" dirty="0"/>
              <a:t>Consider </a:t>
            </a:r>
            <a:r>
              <a:rPr lang="en-GB" b="1" dirty="0">
                <a:solidFill>
                  <a:schemeClr val="tx2"/>
                </a:solidFill>
              </a:rPr>
              <a:t>climate change risks when reviewing the valuation and risk control frameworks </a:t>
            </a:r>
            <a:r>
              <a:rPr lang="en-GB" dirty="0"/>
              <a:t>and develop proposals accordingly, e.g.</a:t>
            </a:r>
          </a:p>
          <a:p>
            <a:pPr marL="742950" lvl="1" indent="-285750">
              <a:lnSpc>
                <a:spcPts val="2400"/>
              </a:lnSpc>
              <a:spcBef>
                <a:spcPts val="600"/>
              </a:spcBef>
              <a:buFont typeface="Arial" panose="020B0604020202020204" pitchFamily="34" charset="0"/>
              <a:buChar char="•"/>
            </a:pPr>
            <a:r>
              <a:rPr lang="en-GB" dirty="0"/>
              <a:t>Does the (</a:t>
            </a:r>
            <a:r>
              <a:rPr lang="en-GB" b="1" dirty="0">
                <a:solidFill>
                  <a:schemeClr val="tx2"/>
                </a:solidFill>
              </a:rPr>
              <a:t>theoretical) collateral valuation methodology </a:t>
            </a:r>
            <a:r>
              <a:rPr lang="en-GB" dirty="0"/>
              <a:t>adequately consider pricing signals related to climate change risks?</a:t>
            </a:r>
          </a:p>
          <a:p>
            <a:pPr marL="742950" lvl="1" indent="-285750">
              <a:lnSpc>
                <a:spcPts val="2400"/>
              </a:lnSpc>
              <a:spcBef>
                <a:spcPts val="600"/>
              </a:spcBef>
              <a:buFont typeface="Arial" panose="020B0604020202020204" pitchFamily="34" charset="0"/>
              <a:buChar char="•"/>
            </a:pPr>
            <a:r>
              <a:rPr lang="en-US" dirty="0"/>
              <a:t>Is there a case for </a:t>
            </a:r>
            <a:r>
              <a:rPr lang="en-US" b="1" dirty="0">
                <a:solidFill>
                  <a:schemeClr val="tx2"/>
                </a:solidFill>
              </a:rPr>
              <a:t>applying</a:t>
            </a:r>
            <a:r>
              <a:rPr lang="en-US" dirty="0"/>
              <a:t> </a:t>
            </a:r>
            <a:r>
              <a:rPr lang="en-US" b="1" dirty="0">
                <a:solidFill>
                  <a:schemeClr val="tx2"/>
                </a:solidFill>
              </a:rPr>
              <a:t>differentiated</a:t>
            </a:r>
            <a:r>
              <a:rPr lang="en-US" dirty="0"/>
              <a:t> </a:t>
            </a:r>
            <a:r>
              <a:rPr lang="en-US" b="1" dirty="0">
                <a:solidFill>
                  <a:schemeClr val="tx2"/>
                </a:solidFill>
              </a:rPr>
              <a:t>haircuts </a:t>
            </a:r>
            <a:r>
              <a:rPr lang="en-US" dirty="0"/>
              <a:t>or</a:t>
            </a:r>
            <a:r>
              <a:rPr lang="en-US" b="1" dirty="0">
                <a:solidFill>
                  <a:schemeClr val="tx2"/>
                </a:solidFill>
              </a:rPr>
              <a:t> steering the composition of collateral pools</a:t>
            </a:r>
            <a:r>
              <a:rPr lang="en-US" dirty="0"/>
              <a:t>?</a:t>
            </a:r>
            <a:endParaRPr lang="en-GB" dirty="0"/>
          </a:p>
          <a:p>
            <a:pPr marL="285750" indent="-285750">
              <a:lnSpc>
                <a:spcPts val="2400"/>
              </a:lnSpc>
              <a:spcBef>
                <a:spcPts val="600"/>
              </a:spcBef>
              <a:buFont typeface="Arial" panose="020B0604020202020204" pitchFamily="34" charset="0"/>
              <a:buChar char="•"/>
            </a:pPr>
            <a:endParaRPr lang="en-US" dirty="0"/>
          </a:p>
          <a:p>
            <a:pPr marL="285750" indent="-285750">
              <a:lnSpc>
                <a:spcPts val="2400"/>
              </a:lnSpc>
              <a:spcBef>
                <a:spcPts val="600"/>
              </a:spcBef>
              <a:buFont typeface="Arial" panose="020B0604020202020204" pitchFamily="34" charset="0"/>
              <a:buChar char="•"/>
            </a:pPr>
            <a:r>
              <a:rPr lang="en-US" dirty="0"/>
              <a:t>Continue monitoring </a:t>
            </a:r>
            <a:r>
              <a:rPr lang="en-US" b="1" dirty="0">
                <a:solidFill>
                  <a:schemeClr val="tx2"/>
                </a:solidFill>
              </a:rPr>
              <a:t>green/sustainable financial innovation, </a:t>
            </a:r>
            <a:r>
              <a:rPr lang="en-US" dirty="0"/>
              <a:t>assess </a:t>
            </a:r>
            <a:r>
              <a:rPr lang="en-US" b="1" dirty="0">
                <a:solidFill>
                  <a:schemeClr val="tx2"/>
                </a:solidFill>
              </a:rPr>
              <a:t>experience with sustainability-linked bonds</a:t>
            </a:r>
            <a:r>
              <a:rPr lang="en-US" dirty="0"/>
              <a:t> </a:t>
            </a:r>
            <a:r>
              <a:rPr lang="en-GB" dirty="0"/>
              <a:t>accepted as collateral and for APPs</a:t>
            </a:r>
          </a:p>
          <a:p>
            <a:pPr marL="285750" indent="-285750">
              <a:lnSpc>
                <a:spcPts val="2400"/>
              </a:lnSpc>
              <a:spcBef>
                <a:spcPts val="600"/>
              </a:spcBef>
              <a:buFont typeface="Arial" panose="020B0604020202020204" pitchFamily="34" charset="0"/>
              <a:buChar char="•"/>
            </a:pPr>
            <a:endParaRPr lang="en-US" dirty="0"/>
          </a:p>
          <a:p>
            <a:pPr marL="285750" indent="-285750">
              <a:lnSpc>
                <a:spcPts val="2400"/>
              </a:lnSpc>
              <a:spcBef>
                <a:spcPts val="600"/>
              </a:spcBef>
              <a:buFont typeface="Arial" panose="020B0604020202020204" pitchFamily="34" charset="0"/>
              <a:buChar char="•"/>
            </a:pPr>
            <a:endParaRPr lang="en-GB" dirty="0"/>
          </a:p>
        </p:txBody>
      </p:sp>
      <p:sp>
        <p:nvSpPr>
          <p:cNvPr id="7" name="Classification">
            <a:extLst>
              <a:ext uri="{FF2B5EF4-FFF2-40B4-BE49-F238E27FC236}">
                <a16:creationId xmlns:a16="http://schemas.microsoft.com/office/drawing/2014/main" id="{94917571-A6C7-4C63-BEEB-1273F5606CD8}"/>
              </a:ext>
            </a:extLst>
          </p:cNvPr>
          <p:cNvSpPr txBox="1">
            <a:spLocks noChangeArrowheads="1"/>
          </p:cNvSpPr>
          <p:nvPr/>
        </p:nvSpPr>
        <p:spPr bwMode="auto">
          <a:xfrm>
            <a:off x="7666431" y="176077"/>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262211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1792583"/>
            <a:ext cx="3968750" cy="1262062"/>
          </a:xfrm>
        </p:spPr>
        <p:txBody>
          <a:bodyPr/>
          <a:lstStyle/>
          <a:p>
            <a:pPr>
              <a:lnSpc>
                <a:spcPts val="3500"/>
              </a:lnSpc>
              <a:spcBef>
                <a:spcPct val="0"/>
              </a:spcBef>
              <a:defRPr/>
            </a:pPr>
            <a:r>
              <a:rPr lang="en-US" dirty="0"/>
              <a:t>Why should the ECB care about climate change?</a:t>
            </a:r>
          </a:p>
          <a:p>
            <a:pPr>
              <a:lnSpc>
                <a:spcPts val="3500"/>
              </a:lnSpc>
              <a:spcBef>
                <a:spcPct val="0"/>
              </a:spcBef>
              <a:defRPr/>
            </a:pPr>
            <a:endParaRPr lang="en-GB" dirty="0"/>
          </a:p>
        </p:txBody>
      </p:sp>
      <p:sp>
        <p:nvSpPr>
          <p:cNvPr id="10" name="Text Placeholder 9"/>
          <p:cNvSpPr>
            <a:spLocks noGrp="1"/>
          </p:cNvSpPr>
          <p:nvPr>
            <p:ph type="body" sz="quarter" idx="17"/>
          </p:nvPr>
        </p:nvSpPr>
        <p:spPr/>
        <p:txBody>
          <a:bodyPr/>
          <a:lstStyle/>
          <a:p>
            <a:pPr>
              <a:defRPr/>
            </a:pPr>
            <a:r>
              <a:rPr lang="en-GB" dirty="0"/>
              <a:t>1</a:t>
            </a:r>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4</a:t>
            </a:fld>
            <a:endParaRPr altLang="en-US" sz="900" b="1">
              <a:solidFill>
                <a:schemeClr val="bg1"/>
              </a:solidFill>
              <a:ea typeface="ヒラギノ角ゴ Pro W3"/>
              <a:cs typeface="ヒラギノ角ゴ Pro W3"/>
            </a:endParaRPr>
          </a:p>
        </p:txBody>
      </p:sp>
      <p:sp>
        <p:nvSpPr>
          <p:cNvPr id="6" name="Classification">
            <a:extLst>
              <a:ext uri="{FF2B5EF4-FFF2-40B4-BE49-F238E27FC236}">
                <a16:creationId xmlns:a16="http://schemas.microsoft.com/office/drawing/2014/main" id="{549A7F6F-BAEC-4387-9BD7-3A9C1CF32A57}"/>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solidFill>
                  <a:schemeClr val="bg1"/>
                </a:solidFill>
              </a:rPr>
              <a:t>ECB-UNRESTRICTED</a:t>
            </a:r>
          </a:p>
          <a:p>
            <a:pPr algn="r" eaLnBrk="1" hangingPunct="1">
              <a:spcBef>
                <a:spcPct val="0"/>
              </a:spcBef>
              <a:buClrTx/>
            </a:pPr>
            <a:endParaRPr lang="en-GB" altLang="en-US" sz="7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2" y="364494"/>
            <a:ext cx="8404225" cy="633413"/>
          </a:xfrm>
        </p:spPr>
        <p:txBody>
          <a:bodyPr/>
          <a:lstStyle/>
          <a:p>
            <a:r>
              <a:rPr lang="en-US" b="1" dirty="0"/>
              <a:t>Corporate Sector Purchases</a:t>
            </a:r>
            <a:endParaRPr lang="en-GB" b="1" dirty="0"/>
          </a:p>
        </p:txBody>
      </p:sp>
      <p:sp>
        <p:nvSpPr>
          <p:cNvPr id="3" name="Slide Number Placeholder 2"/>
          <p:cNvSpPr>
            <a:spLocks noGrp="1"/>
          </p:cNvSpPr>
          <p:nvPr>
            <p:ph type="sldNum" sz="quarter" idx="10"/>
          </p:nvPr>
        </p:nvSpPr>
        <p:spPr>
          <a:xfrm>
            <a:off x="4364831" y="4925050"/>
            <a:ext cx="414337" cy="138112"/>
          </a:xfrm>
        </p:spPr>
        <p:txBody>
          <a:bodyPr/>
          <a:lstStyle/>
          <a:p>
            <a:pPr>
              <a:defRPr/>
            </a:pPr>
            <a:fld id="{6F398C4F-30BD-4B46-A98A-F5D10EC29BBA}" type="slidenum">
              <a:rPr lang="en-GB" smtClean="0"/>
              <a:pPr>
                <a:defRPr/>
              </a:pPr>
              <a:t>40</a:t>
            </a:fld>
            <a:endParaRPr lang="en-GB" dirty="0"/>
          </a:p>
        </p:txBody>
      </p:sp>
      <p:sp>
        <p:nvSpPr>
          <p:cNvPr id="5" name="Classification"/>
          <p:cNvSpPr txBox="1">
            <a:spLocks noChangeArrowheads="1"/>
          </p:cNvSpPr>
          <p:nvPr/>
        </p:nvSpPr>
        <p:spPr bwMode="auto">
          <a:xfrm>
            <a:off x="7617937" y="6456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
        <p:nvSpPr>
          <p:cNvPr id="6" name="Rectangle 5">
            <a:extLst>
              <a:ext uri="{FF2B5EF4-FFF2-40B4-BE49-F238E27FC236}">
                <a16:creationId xmlns:a16="http://schemas.microsoft.com/office/drawing/2014/main" id="{3C6A71B7-C960-4898-8B70-6F849CED5216}"/>
              </a:ext>
            </a:extLst>
          </p:cNvPr>
          <p:cNvSpPr/>
          <p:nvPr/>
        </p:nvSpPr>
        <p:spPr>
          <a:xfrm>
            <a:off x="360362" y="932825"/>
            <a:ext cx="8505033" cy="3607398"/>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en-GB" b="1" dirty="0">
                <a:solidFill>
                  <a:schemeClr val="tx2"/>
                </a:solidFill>
              </a:rPr>
              <a:t>Due diligence work is ongoing and to be further developed: </a:t>
            </a:r>
            <a:r>
              <a:rPr lang="en-GB" dirty="0"/>
              <a:t>concerning climate change and related risks for each issuer (±300 names covered)</a:t>
            </a:r>
          </a:p>
          <a:p>
            <a:pPr marL="285750" indent="-285750">
              <a:lnSpc>
                <a:spcPts val="2400"/>
              </a:lnSpc>
              <a:spcBef>
                <a:spcPts val="600"/>
              </a:spcBef>
              <a:buFont typeface="Arial" panose="020B0604020202020204" pitchFamily="34" charset="0"/>
              <a:buChar char="•"/>
            </a:pPr>
            <a:endParaRPr lang="en-GB" b="1" dirty="0">
              <a:solidFill>
                <a:schemeClr val="tx2"/>
              </a:solidFill>
            </a:endParaRPr>
          </a:p>
          <a:p>
            <a:pPr marL="285750" indent="-285750">
              <a:lnSpc>
                <a:spcPts val="2400"/>
              </a:lnSpc>
              <a:spcBef>
                <a:spcPts val="600"/>
              </a:spcBef>
              <a:buFont typeface="Arial" panose="020B0604020202020204" pitchFamily="34" charset="0"/>
              <a:buChar char="•"/>
            </a:pPr>
            <a:r>
              <a:rPr lang="en-GB" b="1" dirty="0">
                <a:solidFill>
                  <a:schemeClr val="tx2"/>
                </a:solidFill>
              </a:rPr>
              <a:t>Further work is needed for concrete proposals and implementation: </a:t>
            </a:r>
            <a:endParaRPr lang="en-US" dirty="0">
              <a:solidFill>
                <a:schemeClr val="tx2"/>
              </a:solidFill>
            </a:endParaRPr>
          </a:p>
          <a:p>
            <a:pPr marL="742950" lvl="1" indent="-285750">
              <a:lnSpc>
                <a:spcPts val="2400"/>
              </a:lnSpc>
              <a:spcBef>
                <a:spcPts val="600"/>
              </a:spcBef>
              <a:buFont typeface="Arial" panose="020B0604020202020204" pitchFamily="34" charset="0"/>
              <a:buChar char="•"/>
            </a:pPr>
            <a:r>
              <a:rPr lang="en-US" dirty="0"/>
              <a:t>What are the </a:t>
            </a:r>
            <a:r>
              <a:rPr lang="en-US" dirty="0">
                <a:solidFill>
                  <a:schemeClr val="tx2"/>
                </a:solidFill>
              </a:rPr>
              <a:t>best data and metrics</a:t>
            </a:r>
            <a:r>
              <a:rPr lang="en-US" dirty="0"/>
              <a:t>, available now and which may improve soon?</a:t>
            </a:r>
          </a:p>
          <a:p>
            <a:pPr marL="742950" lvl="1" indent="-285750">
              <a:lnSpc>
                <a:spcPts val="2400"/>
              </a:lnSpc>
              <a:spcBef>
                <a:spcPts val="600"/>
              </a:spcBef>
              <a:buFont typeface="Arial" panose="020B0604020202020204" pitchFamily="34" charset="0"/>
              <a:buChar char="•"/>
            </a:pPr>
            <a:r>
              <a:rPr lang="en-US" dirty="0"/>
              <a:t>How to ensure adequate </a:t>
            </a:r>
            <a:r>
              <a:rPr lang="en-US" dirty="0">
                <a:solidFill>
                  <a:schemeClr val="tx2"/>
                </a:solidFill>
              </a:rPr>
              <a:t>consistency and level playing field </a:t>
            </a:r>
            <a:r>
              <a:rPr lang="en-US" dirty="0"/>
              <a:t>across issuers? </a:t>
            </a:r>
          </a:p>
          <a:p>
            <a:pPr marL="742950" lvl="1" indent="-285750">
              <a:lnSpc>
                <a:spcPts val="2400"/>
              </a:lnSpc>
              <a:spcBef>
                <a:spcPts val="600"/>
              </a:spcBef>
              <a:buFont typeface="Arial" panose="020B0604020202020204" pitchFamily="34" charset="0"/>
              <a:buChar char="•"/>
            </a:pPr>
            <a:r>
              <a:rPr lang="en-US" dirty="0"/>
              <a:t>How to </a:t>
            </a:r>
            <a:r>
              <a:rPr lang="en-US" dirty="0">
                <a:solidFill>
                  <a:schemeClr val="tx2"/>
                </a:solidFill>
              </a:rPr>
              <a:t>best drive change </a:t>
            </a:r>
            <a:r>
              <a:rPr lang="en-US" dirty="0"/>
              <a:t>and </a:t>
            </a:r>
            <a:r>
              <a:rPr lang="en-US" dirty="0">
                <a:solidFill>
                  <a:schemeClr val="tx2"/>
                </a:solidFill>
              </a:rPr>
              <a:t>incentivize,</a:t>
            </a:r>
            <a:r>
              <a:rPr lang="en-US" dirty="0"/>
              <a:t> and weigh different trade offs? </a:t>
            </a:r>
          </a:p>
          <a:p>
            <a:pPr marL="742950" lvl="1" indent="-285750">
              <a:lnSpc>
                <a:spcPts val="2400"/>
              </a:lnSpc>
              <a:spcBef>
                <a:spcPts val="600"/>
              </a:spcBef>
              <a:buFont typeface="Arial" panose="020B0604020202020204" pitchFamily="34" charset="0"/>
              <a:buChar char="•"/>
            </a:pPr>
            <a:r>
              <a:rPr lang="en-US" dirty="0"/>
              <a:t>Allowing for issuers’ appropriate incentives and planning </a:t>
            </a:r>
            <a:endParaRPr lang="en-GB" dirty="0"/>
          </a:p>
        </p:txBody>
      </p:sp>
    </p:spTree>
    <p:extLst>
      <p:ext uri="{BB962C8B-B14F-4D97-AF65-F5344CB8AC3E}">
        <p14:creationId xmlns:p14="http://schemas.microsoft.com/office/powerpoint/2010/main" val="95038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GB" dirty="0"/>
              <a:t>The impact of climate change is increasingly evident </a:t>
            </a:r>
            <a:br>
              <a:rPr lang="en-US" dirty="0"/>
            </a:b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5</a:t>
            </a:fld>
            <a:endParaRPr lang="en-GB" dirty="0"/>
          </a:p>
        </p:txBody>
      </p:sp>
      <p:sp>
        <p:nvSpPr>
          <p:cNvPr id="7" name="TextBox 6">
            <a:extLst>
              <a:ext uri="{FF2B5EF4-FFF2-40B4-BE49-F238E27FC236}">
                <a16:creationId xmlns:a16="http://schemas.microsoft.com/office/drawing/2014/main" id="{249B9697-E890-4533-B768-9CBA168E2655}"/>
              </a:ext>
            </a:extLst>
          </p:cNvPr>
          <p:cNvSpPr txBox="1"/>
          <p:nvPr/>
        </p:nvSpPr>
        <p:spPr>
          <a:xfrm>
            <a:off x="785005" y="4209830"/>
            <a:ext cx="3030724" cy="646331"/>
          </a:xfrm>
          <a:prstGeom prst="rect">
            <a:avLst/>
          </a:prstGeom>
          <a:solidFill>
            <a:schemeClr val="bg1"/>
          </a:solidFill>
        </p:spPr>
        <p:txBody>
          <a:bodyPr wrap="square" rtlCol="0">
            <a:spAutoFit/>
          </a:bodyPr>
          <a:lstStyle/>
          <a:p>
            <a:r>
              <a:rPr lang="en-GB" sz="900" dirty="0"/>
              <a:t>Source: Met Office Hadley Centre.</a:t>
            </a:r>
          </a:p>
          <a:p>
            <a:r>
              <a:rPr lang="en-GB" sz="900" dirty="0"/>
              <a:t>Notes: Temperature anomalies are shown compared with the pre-industrial period between 1850 and 1899. </a:t>
            </a:r>
            <a:br>
              <a:rPr lang="en-GB" sz="900" dirty="0"/>
            </a:br>
            <a:endParaRPr lang="en-GB" sz="900" dirty="0"/>
          </a:p>
        </p:txBody>
      </p:sp>
      <p:sp>
        <p:nvSpPr>
          <p:cNvPr id="9" name="Rectangle 8">
            <a:extLst>
              <a:ext uri="{FF2B5EF4-FFF2-40B4-BE49-F238E27FC236}">
                <a16:creationId xmlns:a16="http://schemas.microsoft.com/office/drawing/2014/main" id="{4C3D5AF2-C285-456E-AB23-963EBFB3F61B}"/>
              </a:ext>
            </a:extLst>
          </p:cNvPr>
          <p:cNvSpPr/>
          <p:nvPr/>
        </p:nvSpPr>
        <p:spPr>
          <a:xfrm>
            <a:off x="4860999" y="1263194"/>
            <a:ext cx="4299432" cy="353943"/>
          </a:xfrm>
          <a:prstGeom prst="rect">
            <a:avLst/>
          </a:prstGeom>
        </p:spPr>
        <p:txBody>
          <a:bodyPr wrap="square">
            <a:spAutoFit/>
          </a:bodyPr>
          <a:lstStyle/>
          <a:p>
            <a:pPr marL="265113" lvl="1" indent="-265113">
              <a:spcBef>
                <a:spcPts val="600"/>
              </a:spcBef>
              <a:spcAft>
                <a:spcPts val="600"/>
              </a:spcAft>
              <a:buFont typeface="Arial" panose="020B0604020202020204" pitchFamily="34" charset="0"/>
              <a:buChar char="•"/>
            </a:pPr>
            <a:endParaRPr lang="en-GB" sz="1700" dirty="0"/>
          </a:p>
        </p:txBody>
      </p:sp>
      <p:sp>
        <p:nvSpPr>
          <p:cNvPr id="10" name="Rectangle 9">
            <a:extLst>
              <a:ext uri="{FF2B5EF4-FFF2-40B4-BE49-F238E27FC236}">
                <a16:creationId xmlns:a16="http://schemas.microsoft.com/office/drawing/2014/main" id="{174FEED3-44E0-480D-BC15-10A4258C3C74}"/>
              </a:ext>
            </a:extLst>
          </p:cNvPr>
          <p:cNvSpPr/>
          <p:nvPr/>
        </p:nvSpPr>
        <p:spPr>
          <a:xfrm>
            <a:off x="440784" y="930625"/>
            <a:ext cx="4495007" cy="538609"/>
          </a:xfrm>
          <a:prstGeom prst="rect">
            <a:avLst/>
          </a:prstGeom>
        </p:spPr>
        <p:txBody>
          <a:bodyPr wrap="square">
            <a:spAutoFit/>
          </a:bodyPr>
          <a:lstStyle/>
          <a:p>
            <a:pPr>
              <a:spcBef>
                <a:spcPts val="600"/>
              </a:spcBef>
              <a:spcAft>
                <a:spcPts val="600"/>
              </a:spcAft>
            </a:pPr>
            <a:r>
              <a:rPr lang="en-GB" sz="1400" b="1" dirty="0"/>
              <a:t>Global and European temperatures</a:t>
            </a:r>
          </a:p>
          <a:p>
            <a:pPr>
              <a:spcBef>
                <a:spcPts val="0"/>
              </a:spcBef>
              <a:spcAft>
                <a:spcPts val="0"/>
              </a:spcAft>
            </a:pPr>
            <a:r>
              <a:rPr lang="en-GB" sz="1000" b="1" dirty="0"/>
              <a:t>(degrees Celsius difference compared with pre-industrial levels)</a:t>
            </a:r>
          </a:p>
        </p:txBody>
      </p:sp>
      <p:sp>
        <p:nvSpPr>
          <p:cNvPr id="11" name="Rectangle 10">
            <a:extLst>
              <a:ext uri="{FF2B5EF4-FFF2-40B4-BE49-F238E27FC236}">
                <a16:creationId xmlns:a16="http://schemas.microsoft.com/office/drawing/2014/main" id="{B7A52E44-2AA8-427B-B047-8C25234B6975}"/>
              </a:ext>
            </a:extLst>
          </p:cNvPr>
          <p:cNvSpPr/>
          <p:nvPr/>
        </p:nvSpPr>
        <p:spPr>
          <a:xfrm>
            <a:off x="4935791" y="930626"/>
            <a:ext cx="4495007" cy="538609"/>
          </a:xfrm>
          <a:prstGeom prst="rect">
            <a:avLst/>
          </a:prstGeom>
        </p:spPr>
        <p:txBody>
          <a:bodyPr wrap="square">
            <a:spAutoFit/>
          </a:bodyPr>
          <a:lstStyle/>
          <a:p>
            <a:pPr>
              <a:spcBef>
                <a:spcPts val="600"/>
              </a:spcBef>
              <a:spcAft>
                <a:spcPts val="600"/>
              </a:spcAft>
            </a:pPr>
            <a:r>
              <a:rPr lang="en-GB" sz="1400" b="1" dirty="0"/>
              <a:t>Extreme natural events</a:t>
            </a:r>
          </a:p>
          <a:p>
            <a:pPr>
              <a:spcBef>
                <a:spcPts val="0"/>
              </a:spcBef>
              <a:spcAft>
                <a:spcPts val="0"/>
              </a:spcAft>
            </a:pPr>
            <a:r>
              <a:rPr lang="en-GB" sz="1000" b="1" dirty="0"/>
              <a:t>(number and percentage of total events) </a:t>
            </a:r>
          </a:p>
        </p:txBody>
      </p:sp>
      <p:sp>
        <p:nvSpPr>
          <p:cNvPr id="8" name="Rectangle 7">
            <a:extLst>
              <a:ext uri="{FF2B5EF4-FFF2-40B4-BE49-F238E27FC236}">
                <a16:creationId xmlns:a16="http://schemas.microsoft.com/office/drawing/2014/main" id="{7AA5E959-76E8-45AE-9253-CF6C093D2D9D}"/>
              </a:ext>
            </a:extLst>
          </p:cNvPr>
          <p:cNvSpPr/>
          <p:nvPr/>
        </p:nvSpPr>
        <p:spPr>
          <a:xfrm>
            <a:off x="4935791" y="4112309"/>
            <a:ext cx="4006777" cy="646331"/>
          </a:xfrm>
          <a:prstGeom prst="rect">
            <a:avLst/>
          </a:prstGeom>
        </p:spPr>
        <p:txBody>
          <a:bodyPr wrap="square">
            <a:spAutoFit/>
          </a:bodyPr>
          <a:lstStyle/>
          <a:p>
            <a:r>
              <a:rPr lang="en-GB" sz="900" dirty="0"/>
              <a:t>Source: Munich Re.</a:t>
            </a:r>
          </a:p>
          <a:p>
            <a:r>
              <a:rPr lang="en-GB" sz="900" dirty="0"/>
              <a:t>Notes: Geophysical events: earthquakes, tsunamis, volcanic eruptions; climatological events: heatwaves, cold spells, droughts, wildfires; meteorological events: storms; hydrological events: floods. </a:t>
            </a:r>
          </a:p>
        </p:txBody>
      </p:sp>
      <p:pic>
        <p:nvPicPr>
          <p:cNvPr id="4" name="Picture 3">
            <a:extLst>
              <a:ext uri="{FF2B5EF4-FFF2-40B4-BE49-F238E27FC236}">
                <a16:creationId xmlns:a16="http://schemas.microsoft.com/office/drawing/2014/main" id="{BF8827A8-7119-43FA-B9DA-0E23506C60F3}"/>
              </a:ext>
            </a:extLst>
          </p:cNvPr>
          <p:cNvPicPr>
            <a:picLocks noChangeAspect="1"/>
          </p:cNvPicPr>
          <p:nvPr/>
        </p:nvPicPr>
        <p:blipFill>
          <a:blip r:embed="rId3"/>
          <a:stretch>
            <a:fillRect/>
          </a:stretch>
        </p:blipFill>
        <p:spPr>
          <a:xfrm>
            <a:off x="785005" y="1652573"/>
            <a:ext cx="2744724" cy="2459736"/>
          </a:xfrm>
          <a:prstGeom prst="rect">
            <a:avLst/>
          </a:prstGeom>
        </p:spPr>
      </p:pic>
      <p:pic>
        <p:nvPicPr>
          <p:cNvPr id="14" name="Picture 13">
            <a:extLst>
              <a:ext uri="{FF2B5EF4-FFF2-40B4-BE49-F238E27FC236}">
                <a16:creationId xmlns:a16="http://schemas.microsoft.com/office/drawing/2014/main" id="{EC2D73F3-2095-4EF6-82A9-B55B9A8A85D1}"/>
              </a:ext>
            </a:extLst>
          </p:cNvPr>
          <p:cNvPicPr>
            <a:picLocks noChangeAspect="1"/>
          </p:cNvPicPr>
          <p:nvPr/>
        </p:nvPicPr>
        <p:blipFill>
          <a:blip r:embed="rId4"/>
          <a:stretch>
            <a:fillRect/>
          </a:stretch>
        </p:blipFill>
        <p:spPr>
          <a:xfrm>
            <a:off x="5061766" y="1469234"/>
            <a:ext cx="2677324" cy="2668333"/>
          </a:xfrm>
          <a:prstGeom prst="rect">
            <a:avLst/>
          </a:prstGeom>
        </p:spPr>
      </p:pic>
      <p:sp>
        <p:nvSpPr>
          <p:cNvPr id="12" name="Classification">
            <a:extLst>
              <a:ext uri="{FF2B5EF4-FFF2-40B4-BE49-F238E27FC236}">
                <a16:creationId xmlns:a16="http://schemas.microsoft.com/office/drawing/2014/main" id="{26EAC5BA-C686-400A-94C3-C8E71EF7AE06}"/>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85936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GB" dirty="0"/>
              <a:t>Why does the ECB care?</a:t>
            </a:r>
            <a:br>
              <a:rPr lang="en-GB" dirty="0"/>
            </a:b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6</a:t>
            </a:fld>
            <a:endParaRPr lang="en-GB" dirty="0"/>
          </a:p>
        </p:txBody>
      </p:sp>
      <p:sp>
        <p:nvSpPr>
          <p:cNvPr id="6" name="Rectangle 5">
            <a:extLst>
              <a:ext uri="{FF2B5EF4-FFF2-40B4-BE49-F238E27FC236}">
                <a16:creationId xmlns:a16="http://schemas.microsoft.com/office/drawing/2014/main" id="{E6939AC0-1BA0-414C-9CCB-7895E874C049}"/>
              </a:ext>
            </a:extLst>
          </p:cNvPr>
          <p:cNvSpPr/>
          <p:nvPr/>
        </p:nvSpPr>
        <p:spPr>
          <a:xfrm>
            <a:off x="419662" y="1035844"/>
            <a:ext cx="7876052" cy="3848426"/>
          </a:xfrm>
          <a:prstGeom prst="rect">
            <a:avLst/>
          </a:prstGeom>
        </p:spPr>
        <p:txBody>
          <a:bodyPr wrap="square">
            <a:spAutoFit/>
          </a:bodyPr>
          <a:lstStyle/>
          <a:p>
            <a:pPr>
              <a:lnSpc>
                <a:spcPct val="120000"/>
              </a:lnSpc>
            </a:pPr>
            <a:r>
              <a:rPr lang="en-GB" b="1" dirty="0">
                <a:solidFill>
                  <a:schemeClr val="tx2"/>
                </a:solidFill>
                <a:latin typeface="+mn-lt"/>
                <a:ea typeface="+mj-ea"/>
                <a:cs typeface="+mj-cs"/>
              </a:rPr>
              <a:t>Reasons for the ECB to act:  </a:t>
            </a:r>
          </a:p>
          <a:p>
            <a:pPr marL="285750" indent="-285750">
              <a:lnSpc>
                <a:spcPct val="120000"/>
              </a:lnSpc>
              <a:spcBef>
                <a:spcPts val="600"/>
              </a:spcBef>
              <a:buFont typeface="Arial" panose="020B0604020202020204" pitchFamily="34" charset="0"/>
              <a:buChar char="•"/>
            </a:pPr>
            <a:r>
              <a:rPr lang="en-GB" dirty="0"/>
              <a:t>Climate change and policies affect the </a:t>
            </a:r>
            <a:r>
              <a:rPr lang="en-GB" b="1" dirty="0">
                <a:solidFill>
                  <a:schemeClr val="tx2"/>
                </a:solidFill>
                <a:latin typeface="+mn-lt"/>
                <a:ea typeface="+mj-ea"/>
                <a:cs typeface="+mj-cs"/>
              </a:rPr>
              <a:t>outlook for price stability </a:t>
            </a:r>
            <a:r>
              <a:rPr lang="en-GB" dirty="0"/>
              <a:t>through their impact on macroeconomic indicators, financial stability, and the transmission of monetary policy. </a:t>
            </a:r>
          </a:p>
          <a:p>
            <a:pPr marL="285750" indent="-285750">
              <a:lnSpc>
                <a:spcPct val="120000"/>
              </a:lnSpc>
              <a:spcBef>
                <a:spcPts val="600"/>
              </a:spcBef>
              <a:buFont typeface="Arial" panose="020B0604020202020204" pitchFamily="34" charset="0"/>
              <a:buChar char="•"/>
            </a:pPr>
            <a:r>
              <a:rPr lang="en-GB" dirty="0"/>
              <a:t>Climate change and policies affect the value and the risk profile of the </a:t>
            </a:r>
            <a:r>
              <a:rPr lang="en-GB" b="1" dirty="0">
                <a:solidFill>
                  <a:schemeClr val="tx2"/>
                </a:solidFill>
                <a:latin typeface="+mn-lt"/>
                <a:ea typeface="+mj-ea"/>
                <a:cs typeface="+mj-cs"/>
              </a:rPr>
              <a:t>assets held on the </a:t>
            </a:r>
            <a:r>
              <a:rPr lang="en-GB" b="1" dirty="0" err="1">
                <a:solidFill>
                  <a:schemeClr val="tx2"/>
                </a:solidFill>
                <a:latin typeface="+mn-lt"/>
                <a:ea typeface="+mj-ea"/>
                <a:cs typeface="+mj-cs"/>
              </a:rPr>
              <a:t>Eurosystem’s</a:t>
            </a:r>
            <a:r>
              <a:rPr lang="en-GB" b="1" dirty="0">
                <a:solidFill>
                  <a:schemeClr val="tx2"/>
                </a:solidFill>
                <a:latin typeface="+mn-lt"/>
                <a:ea typeface="+mj-ea"/>
                <a:cs typeface="+mj-cs"/>
              </a:rPr>
              <a:t> balance sheet</a:t>
            </a:r>
            <a:r>
              <a:rPr lang="en-GB" dirty="0"/>
              <a:t>.</a:t>
            </a:r>
          </a:p>
          <a:p>
            <a:pPr marL="285750" indent="-285750">
              <a:lnSpc>
                <a:spcPct val="120000"/>
              </a:lnSpc>
              <a:spcBef>
                <a:spcPts val="600"/>
              </a:spcBef>
              <a:buFont typeface="Arial" panose="020B0604020202020204" pitchFamily="34" charset="0"/>
              <a:buChar char="•"/>
            </a:pPr>
            <a:r>
              <a:rPr lang="en-GB" dirty="0"/>
              <a:t>"Without prejudice to the objective of price stability", the </a:t>
            </a:r>
            <a:r>
              <a:rPr lang="en-GB" dirty="0" err="1"/>
              <a:t>Eurosystem</a:t>
            </a:r>
            <a:r>
              <a:rPr lang="en-GB" dirty="0"/>
              <a:t> “shall support the </a:t>
            </a:r>
            <a:r>
              <a:rPr lang="en-GB" b="1" dirty="0">
                <a:solidFill>
                  <a:schemeClr val="tx2"/>
                </a:solidFill>
                <a:latin typeface="+mn-lt"/>
                <a:ea typeface="+mj-ea"/>
                <a:cs typeface="+mj-cs"/>
              </a:rPr>
              <a:t>general economic policies in the Union </a:t>
            </a:r>
            <a:r>
              <a:rPr lang="en-GB" dirty="0"/>
              <a:t>with a view to contributing to the achievement of the objectives of the Union“ (Art. 127). </a:t>
            </a:r>
          </a:p>
          <a:p>
            <a:pPr marL="285750" indent="-285750">
              <a:lnSpc>
                <a:spcPct val="120000"/>
              </a:lnSpc>
              <a:buFont typeface="Arial" panose="020B0604020202020204" pitchFamily="34" charset="0"/>
              <a:buChar char="•"/>
            </a:pPr>
            <a:endParaRPr lang="en-GB" sz="1200" dirty="0"/>
          </a:p>
        </p:txBody>
      </p:sp>
      <p:sp>
        <p:nvSpPr>
          <p:cNvPr id="5" name="Classification">
            <a:extLst>
              <a:ext uri="{FF2B5EF4-FFF2-40B4-BE49-F238E27FC236}">
                <a16:creationId xmlns:a16="http://schemas.microsoft.com/office/drawing/2014/main" id="{920E754B-E151-4C18-836E-C08E39DE4776}"/>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45764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1" y="402431"/>
            <a:ext cx="8404225" cy="633413"/>
          </a:xfrm>
        </p:spPr>
        <p:txBody>
          <a:bodyPr/>
          <a:lstStyle/>
          <a:p>
            <a:r>
              <a:rPr lang="en-US" dirty="0"/>
              <a:t>C</a:t>
            </a:r>
            <a:r>
              <a:rPr lang="en-GB" dirty="0" err="1"/>
              <a:t>hallenges</a:t>
            </a:r>
            <a:r>
              <a:rPr lang="en-GB" dirty="0"/>
              <a:t> for data availability and modelling</a:t>
            </a:r>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7</a:t>
            </a:fld>
            <a:endParaRPr lang="en-GB" dirty="0"/>
          </a:p>
        </p:txBody>
      </p:sp>
      <p:sp>
        <p:nvSpPr>
          <p:cNvPr id="4" name="Rectangle 3"/>
          <p:cNvSpPr/>
          <p:nvPr/>
        </p:nvSpPr>
        <p:spPr>
          <a:xfrm>
            <a:off x="107771" y="1060535"/>
            <a:ext cx="9036229" cy="3068789"/>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en-GB" dirty="0">
                <a:latin typeface="+mn-lt"/>
              </a:rPr>
              <a:t>Need for a</a:t>
            </a:r>
            <a:r>
              <a:rPr lang="en-GB" dirty="0"/>
              <a:t> </a:t>
            </a:r>
            <a:r>
              <a:rPr lang="en-GB" b="1" dirty="0">
                <a:solidFill>
                  <a:schemeClr val="tx2"/>
                </a:solidFill>
                <a:latin typeface="+mn-lt"/>
                <a:ea typeface="+mj-ea"/>
                <a:cs typeface="+mj-cs"/>
              </a:rPr>
              <a:t>better understanding by the </a:t>
            </a:r>
            <a:r>
              <a:rPr lang="en-GB" b="1" dirty="0" err="1">
                <a:solidFill>
                  <a:schemeClr val="tx2"/>
                </a:solidFill>
                <a:latin typeface="+mn-lt"/>
                <a:ea typeface="+mj-ea"/>
                <a:cs typeface="+mj-cs"/>
              </a:rPr>
              <a:t>Eurosystem</a:t>
            </a:r>
            <a:r>
              <a:rPr lang="en-GB" b="1" dirty="0">
                <a:solidFill>
                  <a:schemeClr val="tx2"/>
                </a:solidFill>
                <a:latin typeface="+mn-lt"/>
                <a:ea typeface="+mj-ea"/>
                <a:cs typeface="+mj-cs"/>
              </a:rPr>
              <a:t> of the impact of climate change </a:t>
            </a:r>
            <a:r>
              <a:rPr lang="en-GB" dirty="0"/>
              <a:t>on the macroeconomy, the implications on monetary policy, the risks to the financial system, and the costs of insufficient policies.</a:t>
            </a:r>
          </a:p>
          <a:p>
            <a:pPr marL="285750" indent="-285750">
              <a:lnSpc>
                <a:spcPts val="2400"/>
              </a:lnSpc>
              <a:spcBef>
                <a:spcPts val="600"/>
              </a:spcBef>
              <a:buFont typeface="Arial" panose="020B0604020202020204" pitchFamily="34" charset="0"/>
              <a:buChar char="•"/>
            </a:pPr>
            <a:r>
              <a:rPr lang="en-GB" b="1" dirty="0">
                <a:solidFill>
                  <a:schemeClr val="tx2"/>
                </a:solidFill>
              </a:rPr>
              <a:t>Increasing data availability</a:t>
            </a:r>
            <a:r>
              <a:rPr lang="en-GB" dirty="0"/>
              <a:t>, such as more comprehensive information on carbon emissions and the climate exposures of banks and debtors</a:t>
            </a:r>
          </a:p>
          <a:p>
            <a:pPr marL="285750" indent="-285750">
              <a:lnSpc>
                <a:spcPts val="2400"/>
              </a:lnSpc>
              <a:spcBef>
                <a:spcPts val="600"/>
              </a:spcBef>
              <a:buFont typeface="Arial" panose="020B0604020202020204" pitchFamily="34" charset="0"/>
              <a:buChar char="•"/>
            </a:pPr>
            <a:r>
              <a:rPr lang="en-GB" b="1" dirty="0">
                <a:solidFill>
                  <a:schemeClr val="tx2"/>
                </a:solidFill>
              </a:rPr>
              <a:t>Revising central banks’ macro models and macro staff projections</a:t>
            </a:r>
            <a:r>
              <a:rPr lang="en-GB" dirty="0"/>
              <a:t>. </a:t>
            </a:r>
          </a:p>
          <a:p>
            <a:pPr marL="742950" lvl="1" indent="-285750">
              <a:lnSpc>
                <a:spcPts val="2400"/>
              </a:lnSpc>
              <a:spcBef>
                <a:spcPts val="600"/>
              </a:spcBef>
              <a:buFont typeface="Arial" panose="020B0604020202020204" pitchFamily="34" charset="0"/>
              <a:buChar char="•"/>
            </a:pPr>
            <a:r>
              <a:rPr lang="en-GB" b="1" dirty="0">
                <a:solidFill>
                  <a:schemeClr val="tx2"/>
                </a:solidFill>
              </a:rPr>
              <a:t>Key challenges:</a:t>
            </a:r>
            <a:r>
              <a:rPr lang="en-GB" dirty="0"/>
              <a:t> long-term nature of climate change, non-linearities, heterogeneities across sectors, regions, explicit role of energy sector, climate policies.</a:t>
            </a:r>
          </a:p>
        </p:txBody>
      </p:sp>
      <p:sp>
        <p:nvSpPr>
          <p:cNvPr id="5" name="Classification">
            <a:extLst>
              <a:ext uri="{FF2B5EF4-FFF2-40B4-BE49-F238E27FC236}">
                <a16:creationId xmlns:a16="http://schemas.microsoft.com/office/drawing/2014/main" id="{10442ECE-C018-4C49-A69B-78632CBCDCAE}"/>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414776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1569747"/>
            <a:ext cx="3968750" cy="1262062"/>
          </a:xfrm>
        </p:spPr>
        <p:txBody>
          <a:bodyPr/>
          <a:lstStyle/>
          <a:p>
            <a:pPr>
              <a:spcBef>
                <a:spcPct val="0"/>
              </a:spcBef>
              <a:buClrTx/>
              <a:defRPr/>
            </a:pPr>
            <a:r>
              <a:rPr lang="en-US" altLang="en-US" dirty="0"/>
              <a:t>Implications for the conduct of monetary policy</a:t>
            </a:r>
          </a:p>
        </p:txBody>
      </p:sp>
      <p:sp>
        <p:nvSpPr>
          <p:cNvPr id="10" name="Text Placeholder 9"/>
          <p:cNvSpPr>
            <a:spLocks noGrp="1"/>
          </p:cNvSpPr>
          <p:nvPr>
            <p:ph type="body" sz="quarter" idx="17"/>
          </p:nvPr>
        </p:nvSpPr>
        <p:spPr/>
        <p:txBody>
          <a:bodyPr/>
          <a:lstStyle/>
          <a:p>
            <a:pPr>
              <a:defRPr/>
            </a:pPr>
            <a:r>
              <a:rPr lang="en-US" dirty="0"/>
              <a:t>2</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8</a:t>
            </a:fld>
            <a:endParaRPr altLang="en-US" sz="900" b="1">
              <a:solidFill>
                <a:schemeClr val="bg1"/>
              </a:solidFill>
              <a:ea typeface="ヒラギノ角ゴ Pro W3"/>
              <a:cs typeface="ヒラギノ角ゴ Pro W3"/>
            </a:endParaRPr>
          </a:p>
        </p:txBody>
      </p:sp>
      <p:sp>
        <p:nvSpPr>
          <p:cNvPr id="6" name="Classification">
            <a:extLst>
              <a:ext uri="{FF2B5EF4-FFF2-40B4-BE49-F238E27FC236}">
                <a16:creationId xmlns:a16="http://schemas.microsoft.com/office/drawing/2014/main" id="{A44D0A12-12E2-4BE6-8D2E-DF41F9650484}"/>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solidFill>
                  <a:schemeClr val="bg1"/>
                </a:solidFill>
              </a:rPr>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161436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and monetary policy transmission</a:t>
            </a:r>
            <a:endParaRPr lang="en-GB" dirty="0"/>
          </a:p>
        </p:txBody>
      </p:sp>
      <p:sp>
        <p:nvSpPr>
          <p:cNvPr id="3" name="Slide Number Placeholder 2"/>
          <p:cNvSpPr>
            <a:spLocks noGrp="1"/>
          </p:cNvSpPr>
          <p:nvPr>
            <p:ph type="sldNum" sz="quarter" idx="10"/>
          </p:nvPr>
        </p:nvSpPr>
        <p:spPr/>
        <p:txBody>
          <a:bodyPr/>
          <a:lstStyle/>
          <a:p>
            <a:pPr>
              <a:defRPr/>
            </a:pPr>
            <a:fld id="{6F398C4F-30BD-4B46-A98A-F5D10EC29BBA}" type="slidenum">
              <a:rPr lang="en-GB" smtClean="0"/>
              <a:pPr>
                <a:defRPr/>
              </a:pPr>
              <a:t>9</a:t>
            </a:fld>
            <a:endParaRPr lang="en-GB" dirty="0"/>
          </a:p>
        </p:txBody>
      </p:sp>
      <p:graphicFrame>
        <p:nvGraphicFramePr>
          <p:cNvPr id="5" name="Table 4">
            <a:extLst>
              <a:ext uri="{FF2B5EF4-FFF2-40B4-BE49-F238E27FC236}">
                <a16:creationId xmlns:a16="http://schemas.microsoft.com/office/drawing/2014/main" id="{C8F045AF-BCCF-4ED9-85D2-4E4ECF0C30FB}"/>
              </a:ext>
            </a:extLst>
          </p:cNvPr>
          <p:cNvGraphicFramePr>
            <a:graphicFrameLocks noGrp="1"/>
          </p:cNvGraphicFramePr>
          <p:nvPr>
            <p:extLst>
              <p:ext uri="{D42A27DB-BD31-4B8C-83A1-F6EECF244321}">
                <p14:modId xmlns:p14="http://schemas.microsoft.com/office/powerpoint/2010/main" val="3693570241"/>
              </p:ext>
            </p:extLst>
          </p:nvPr>
        </p:nvGraphicFramePr>
        <p:xfrm>
          <a:off x="679731" y="861059"/>
          <a:ext cx="7565109" cy="3573376"/>
        </p:xfrm>
        <a:graphic>
          <a:graphicData uri="http://schemas.openxmlformats.org/drawingml/2006/table">
            <a:tbl>
              <a:tblPr firstRow="1" firstCol="1" bandRow="1">
                <a:tableStyleId>{5C22544A-7EE6-4342-B048-85BDC9FD1C3A}</a:tableStyleId>
              </a:tblPr>
              <a:tblGrid>
                <a:gridCol w="2521703">
                  <a:extLst>
                    <a:ext uri="{9D8B030D-6E8A-4147-A177-3AD203B41FA5}">
                      <a16:colId xmlns:a16="http://schemas.microsoft.com/office/drawing/2014/main" val="2521625645"/>
                    </a:ext>
                  </a:extLst>
                </a:gridCol>
                <a:gridCol w="2521703">
                  <a:extLst>
                    <a:ext uri="{9D8B030D-6E8A-4147-A177-3AD203B41FA5}">
                      <a16:colId xmlns:a16="http://schemas.microsoft.com/office/drawing/2014/main" val="1170437386"/>
                    </a:ext>
                  </a:extLst>
                </a:gridCol>
                <a:gridCol w="2521703">
                  <a:extLst>
                    <a:ext uri="{9D8B030D-6E8A-4147-A177-3AD203B41FA5}">
                      <a16:colId xmlns:a16="http://schemas.microsoft.com/office/drawing/2014/main" val="1178606409"/>
                    </a:ext>
                  </a:extLst>
                </a:gridCol>
              </a:tblGrid>
              <a:tr h="543907">
                <a:tc>
                  <a:txBody>
                    <a:bodyPr/>
                    <a:lstStyle/>
                    <a:p>
                      <a:pPr marL="36195" marR="36195" algn="ctr">
                        <a:lnSpc>
                          <a:spcPts val="800"/>
                        </a:lnSpc>
                        <a:spcBef>
                          <a:spcPts val="300"/>
                        </a:spcBef>
                        <a:spcAft>
                          <a:spcPts val="300"/>
                        </a:spcAft>
                      </a:pPr>
                      <a:r>
                        <a:rPr lang="en-GB" sz="1000" kern="600" dirty="0">
                          <a:effectLst/>
                        </a:rPr>
                        <a:t> </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800"/>
                        </a:lnSpc>
                        <a:spcBef>
                          <a:spcPts val="300"/>
                        </a:spcBef>
                        <a:spcAft>
                          <a:spcPts val="300"/>
                        </a:spcAft>
                      </a:pPr>
                      <a:r>
                        <a:rPr lang="en-GB" sz="1000" kern="600" dirty="0">
                          <a:effectLst/>
                        </a:rPr>
                        <a:t>Physical risk</a:t>
                      </a:r>
                      <a:br>
                        <a:rPr lang="en-GB" sz="1000" kern="600" dirty="0">
                          <a:effectLst/>
                        </a:rPr>
                      </a:b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800"/>
                        </a:lnSpc>
                        <a:spcBef>
                          <a:spcPts val="300"/>
                        </a:spcBef>
                        <a:spcAft>
                          <a:spcPts val="300"/>
                        </a:spcAft>
                      </a:pPr>
                      <a:r>
                        <a:rPr lang="en-GB" sz="1000" kern="600" dirty="0">
                          <a:effectLst/>
                        </a:rPr>
                        <a:t>Transition risk</a:t>
                      </a:r>
                      <a:br>
                        <a:rPr lang="en-GB" sz="1000" kern="600" dirty="0">
                          <a:effectLst/>
                        </a:rPr>
                      </a:b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1036454883"/>
                  </a:ext>
                </a:extLst>
              </a:tr>
              <a:tr h="601866">
                <a:tc>
                  <a:txBody>
                    <a:bodyPr/>
                    <a:lstStyle/>
                    <a:p>
                      <a:pPr marL="36195" marR="36195" algn="ctr">
                        <a:lnSpc>
                          <a:spcPts val="800"/>
                        </a:lnSpc>
                        <a:spcBef>
                          <a:spcPts val="300"/>
                        </a:spcBef>
                        <a:spcAft>
                          <a:spcPts val="300"/>
                        </a:spcAft>
                      </a:pPr>
                      <a:r>
                        <a:rPr lang="en-GB" sz="1000" kern="600">
                          <a:effectLst/>
                        </a:rPr>
                        <a:t>Interest rate channel</a:t>
                      </a:r>
                      <a:endParaRPr lang="en-GB" sz="1000" kern="60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Non-interest cost factors become more relevant, lowering investment and saving response to interest rate changes.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Uncertainty about timing and speed of policy response raises risk premia and volatility. Natural rate of interest affected.</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3701065653"/>
                  </a:ext>
                </a:extLst>
              </a:tr>
              <a:tr h="916366">
                <a:tc>
                  <a:txBody>
                    <a:bodyPr/>
                    <a:lstStyle/>
                    <a:p>
                      <a:pPr marL="36195" marR="36195" algn="ctr">
                        <a:lnSpc>
                          <a:spcPts val="800"/>
                        </a:lnSpc>
                        <a:spcBef>
                          <a:spcPts val="300"/>
                        </a:spcBef>
                        <a:spcAft>
                          <a:spcPts val="300"/>
                        </a:spcAft>
                      </a:pPr>
                      <a:r>
                        <a:rPr lang="en-GB" sz="1000" kern="600">
                          <a:effectLst/>
                        </a:rPr>
                        <a:t>Credit channel</a:t>
                      </a:r>
                      <a:endParaRPr lang="en-GB" sz="1000" kern="60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Financial losses reduce borrower net worth, bank collateral and profitability. Non-performing loans constrain credit supply. Uncertainty reduces market funding of banks.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Financial losses reduce borrower net worth, bank collateral and profitability. Non-performing loans constrain credit supply. Uncertainty reduces market funding of banks.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1713923982"/>
                  </a:ext>
                </a:extLst>
              </a:tr>
              <a:tr h="543907">
                <a:tc>
                  <a:txBody>
                    <a:bodyPr/>
                    <a:lstStyle/>
                    <a:p>
                      <a:pPr marL="36195" marR="36195" algn="ctr">
                        <a:lnSpc>
                          <a:spcPts val="800"/>
                        </a:lnSpc>
                        <a:spcBef>
                          <a:spcPts val="300"/>
                        </a:spcBef>
                        <a:spcAft>
                          <a:spcPts val="300"/>
                        </a:spcAft>
                      </a:pPr>
                      <a:r>
                        <a:rPr lang="en-GB" sz="1000" kern="600">
                          <a:effectLst/>
                        </a:rPr>
                        <a:t>Asset price channel</a:t>
                      </a:r>
                      <a:endParaRPr lang="en-GB" sz="1000" kern="60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Physical risks destroy capital and residential property. Financial losses lower firm valuations.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Demand shifts across sectors and regions. Stranded assets.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3930222545"/>
                  </a:ext>
                </a:extLst>
              </a:tr>
              <a:tr h="365464">
                <a:tc>
                  <a:txBody>
                    <a:bodyPr/>
                    <a:lstStyle/>
                    <a:p>
                      <a:pPr marL="36195" marR="36195" algn="ctr">
                        <a:lnSpc>
                          <a:spcPts val="800"/>
                        </a:lnSpc>
                        <a:spcBef>
                          <a:spcPts val="300"/>
                        </a:spcBef>
                        <a:spcAft>
                          <a:spcPts val="300"/>
                        </a:spcAft>
                      </a:pPr>
                      <a:r>
                        <a:rPr lang="en-GB" sz="1000" kern="600">
                          <a:effectLst/>
                        </a:rPr>
                        <a:t>Exchange rate channel</a:t>
                      </a:r>
                      <a:endParaRPr lang="en-GB" sz="1000" kern="60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Devaluation incentive for short-term competitiveness gain. Higher volatility.</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Carbon border adjustment may disrupt trade routes and global value chains.</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1537831149"/>
                  </a:ext>
                </a:extLst>
              </a:tr>
              <a:tr h="601866">
                <a:tc>
                  <a:txBody>
                    <a:bodyPr/>
                    <a:lstStyle/>
                    <a:p>
                      <a:pPr marL="36195" marR="36195" algn="ctr">
                        <a:lnSpc>
                          <a:spcPts val="800"/>
                        </a:lnSpc>
                        <a:spcBef>
                          <a:spcPts val="300"/>
                        </a:spcBef>
                        <a:spcAft>
                          <a:spcPts val="300"/>
                        </a:spcAft>
                      </a:pPr>
                      <a:r>
                        <a:rPr lang="en-GB" sz="1000" kern="600" dirty="0">
                          <a:effectLst/>
                        </a:rPr>
                        <a:t>Expectations channel</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Monetary policy less predictable since shock persistence uncertain, blurring supply/demand.</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tc>
                  <a:txBody>
                    <a:bodyPr/>
                    <a:lstStyle/>
                    <a:p>
                      <a:pPr marL="36195" marR="36195" algn="ctr">
                        <a:lnSpc>
                          <a:spcPts val="900"/>
                        </a:lnSpc>
                        <a:spcBef>
                          <a:spcPts val="300"/>
                        </a:spcBef>
                        <a:spcAft>
                          <a:spcPts val="300"/>
                        </a:spcAft>
                      </a:pPr>
                      <a:r>
                        <a:rPr lang="en-GB" sz="1000" kern="600" dirty="0">
                          <a:effectLst/>
                        </a:rPr>
                        <a:t>Time-inconsistent transition policies reduce monetary policy credibility and effectiveness of forward guidance.</a:t>
                      </a:r>
                      <a:endParaRPr lang="en-GB" sz="1000" kern="600" dirty="0">
                        <a:effectLst/>
                        <a:latin typeface="Arial" panose="020B0604020202020204" pitchFamily="34" charset="0"/>
                        <a:ea typeface="Times New Roman" panose="02020603050405020304" pitchFamily="18" charset="0"/>
                        <a:cs typeface="Sendnya"/>
                      </a:endParaRPr>
                    </a:p>
                  </a:txBody>
                  <a:tcPr marL="0" marR="0" marT="0" marB="0" anchor="ctr"/>
                </a:tc>
                <a:extLst>
                  <a:ext uri="{0D108BD9-81ED-4DB2-BD59-A6C34878D82A}">
                    <a16:rowId xmlns:a16="http://schemas.microsoft.com/office/drawing/2014/main" val="4203845355"/>
                  </a:ext>
                </a:extLst>
              </a:tr>
            </a:tbl>
          </a:graphicData>
        </a:graphic>
      </p:graphicFrame>
      <p:sp>
        <p:nvSpPr>
          <p:cNvPr id="6" name="Classification">
            <a:extLst>
              <a:ext uri="{FF2B5EF4-FFF2-40B4-BE49-F238E27FC236}">
                <a16:creationId xmlns:a16="http://schemas.microsoft.com/office/drawing/2014/main" id="{A4810AAE-0D55-428A-B9E0-0CCA1EA3B530}"/>
              </a:ext>
            </a:extLst>
          </p:cNvPr>
          <p:cNvSpPr txBox="1">
            <a:spLocks noChangeArrowheads="1"/>
          </p:cNvSpPr>
          <p:nvPr/>
        </p:nvSpPr>
        <p:spPr bwMode="auto">
          <a:xfrm>
            <a:off x="7536180" y="95250"/>
            <a:ext cx="1247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r>
              <a:rPr lang="en-GB" sz="700" b="1" dirty="0"/>
              <a:t>ECB-UNRESTRICTED</a:t>
            </a:r>
          </a:p>
          <a:p>
            <a:pPr algn="r" eaLnBrk="1" hangingPunct="1">
              <a:spcBef>
                <a:spcPct val="0"/>
              </a:spcBef>
              <a:buClrTx/>
            </a:pPr>
            <a:endParaRPr lang="en-GB" altLang="en-US" sz="700" b="1" dirty="0"/>
          </a:p>
        </p:txBody>
      </p:sp>
    </p:spTree>
    <p:extLst>
      <p:ext uri="{BB962C8B-B14F-4D97-AF65-F5344CB8AC3E}">
        <p14:creationId xmlns:p14="http://schemas.microsoft.com/office/powerpoint/2010/main" val="4270436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1_ASSOC" val="-1"/>
</p:tagLst>
</file>

<file path=ppt/tags/tag22.xml><?xml version="1.0" encoding="utf-8"?>
<p:tagLst xmlns:a="http://schemas.openxmlformats.org/drawingml/2006/main" xmlns:r="http://schemas.openxmlformats.org/officeDocument/2006/relationships" xmlns:p="http://schemas.openxmlformats.org/presentationml/2006/main">
  <p:tag name="AGENDA_2_ASSOC" val="-1"/>
</p:tagLst>
</file>

<file path=ppt/tags/tag23.xml><?xml version="1.0" encoding="utf-8"?>
<p:tagLst xmlns:a="http://schemas.openxmlformats.org/drawingml/2006/main" xmlns:r="http://schemas.openxmlformats.org/officeDocument/2006/relationships" xmlns:p="http://schemas.openxmlformats.org/presentationml/2006/main">
  <p:tag name="AGENDA_3_ASSOC" val="-1"/>
</p:tagLst>
</file>

<file path=ppt/tags/tag24.xml><?xml version="1.0" encoding="utf-8"?>
<p:tagLst xmlns:a="http://schemas.openxmlformats.org/drawingml/2006/main" xmlns:r="http://schemas.openxmlformats.org/officeDocument/2006/relationships" xmlns:p="http://schemas.openxmlformats.org/presentationml/2006/main">
  <p:tag name="AGENDA_2" val="-1"/>
</p:tagLst>
</file>

<file path=ppt/tags/tag25.xml><?xml version="1.0" encoding="utf-8"?>
<p:tagLst xmlns:a="http://schemas.openxmlformats.org/drawingml/2006/main" xmlns:r="http://schemas.openxmlformats.org/officeDocument/2006/relationships" xmlns:p="http://schemas.openxmlformats.org/presentationml/2006/main">
  <p:tag name="AGENDA_3" val="-1"/>
</p:tagLst>
</file>

<file path=ppt/tags/tag26.xml><?xml version="1.0" encoding="utf-8"?>
<p:tagLst xmlns:a="http://schemas.openxmlformats.org/drawingml/2006/main" xmlns:r="http://schemas.openxmlformats.org/officeDocument/2006/relationships" xmlns:p="http://schemas.openxmlformats.org/presentationml/2006/main">
  <p:tag name="AGENDA_1" val="-1"/>
</p:tagLst>
</file>

<file path=ppt/tags/tag27.xml><?xml version="1.0" encoding="utf-8"?>
<p:tagLst xmlns:a="http://schemas.openxmlformats.org/drawingml/2006/main" xmlns:r="http://schemas.openxmlformats.org/officeDocument/2006/relationships" xmlns:p="http://schemas.openxmlformats.org/presentationml/2006/main">
  <p:tag name="AGENDA_1_ASSOC" val="-1"/>
</p:tagLst>
</file>

<file path=ppt/tags/tag28.xml><?xml version="1.0" encoding="utf-8"?>
<p:tagLst xmlns:a="http://schemas.openxmlformats.org/drawingml/2006/main" xmlns:r="http://schemas.openxmlformats.org/officeDocument/2006/relationships" xmlns:p="http://schemas.openxmlformats.org/presentationml/2006/main">
  <p:tag name="AGENDA_2_ASSOC" val="-1"/>
</p:tagLst>
</file>

<file path=ppt/tags/tag29.xml><?xml version="1.0" encoding="utf-8"?>
<p:tagLst xmlns:a="http://schemas.openxmlformats.org/drawingml/2006/main" xmlns:r="http://schemas.openxmlformats.org/officeDocument/2006/relationships" xmlns:p="http://schemas.openxmlformats.org/presentationml/2006/main">
  <p:tag name="AGENDA_3_ASSOC"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30.xml><?xml version="1.0" encoding="utf-8"?>
<p:tagLst xmlns:a="http://schemas.openxmlformats.org/drawingml/2006/main" xmlns:r="http://schemas.openxmlformats.org/officeDocument/2006/relationships" xmlns:p="http://schemas.openxmlformats.org/presentationml/2006/main">
  <p:tag name="AGENDA_2" val="-1"/>
</p:tagLst>
</file>

<file path=ppt/tags/tag31.xml><?xml version="1.0" encoding="utf-8"?>
<p:tagLst xmlns:a="http://schemas.openxmlformats.org/drawingml/2006/main" xmlns:r="http://schemas.openxmlformats.org/officeDocument/2006/relationships" xmlns:p="http://schemas.openxmlformats.org/presentationml/2006/main">
  <p:tag name="AGENDA_3" val="-1"/>
</p:tagLst>
</file>

<file path=ppt/tags/tag32.xml><?xml version="1.0" encoding="utf-8"?>
<p:tagLst xmlns:a="http://schemas.openxmlformats.org/drawingml/2006/main" xmlns:r="http://schemas.openxmlformats.org/officeDocument/2006/relationships" xmlns:p="http://schemas.openxmlformats.org/presentationml/2006/main">
  <p:tag name="AGENDA_1" val="-1"/>
</p:tagLst>
</file>

<file path=ppt/tags/tag33.xml><?xml version="1.0" encoding="utf-8"?>
<p:tagLst xmlns:a="http://schemas.openxmlformats.org/drawingml/2006/main" xmlns:r="http://schemas.openxmlformats.org/officeDocument/2006/relationships" xmlns:p="http://schemas.openxmlformats.org/presentationml/2006/main">
  <p:tag name="AGENDA_2_ASSOC" val="-1"/>
</p:tagLst>
</file>

<file path=ppt/tags/tag34.xml><?xml version="1.0" encoding="utf-8"?>
<p:tagLst xmlns:a="http://schemas.openxmlformats.org/drawingml/2006/main" xmlns:r="http://schemas.openxmlformats.org/officeDocument/2006/relationships" xmlns:p="http://schemas.openxmlformats.org/presentationml/2006/main">
  <p:tag name="AGENDA_3_ASSOC" val="-1"/>
</p:tagLst>
</file>

<file path=ppt/tags/tag35.xml><?xml version="1.0" encoding="utf-8"?>
<p:tagLst xmlns:a="http://schemas.openxmlformats.org/drawingml/2006/main" xmlns:r="http://schemas.openxmlformats.org/officeDocument/2006/relationships" xmlns:p="http://schemas.openxmlformats.org/presentationml/2006/main">
  <p:tag name="AGENDA_2" val="-1"/>
</p:tagLst>
</file>

<file path=ppt/tags/tag36.xml><?xml version="1.0" encoding="utf-8"?>
<p:tagLst xmlns:a="http://schemas.openxmlformats.org/drawingml/2006/main" xmlns:r="http://schemas.openxmlformats.org/officeDocument/2006/relationships" xmlns:p="http://schemas.openxmlformats.org/presentationml/2006/main">
  <p:tag name="AGENDA_3" val="-1"/>
</p:tagLst>
</file>

<file path=ppt/tags/tag37.xml><?xml version="1.0" encoding="utf-8"?>
<p:tagLst xmlns:a="http://schemas.openxmlformats.org/drawingml/2006/main" xmlns:r="http://schemas.openxmlformats.org/officeDocument/2006/relationships" xmlns:p="http://schemas.openxmlformats.org/presentationml/2006/main">
  <p:tag name="AGENDA_2" val="-1"/>
</p:tagLst>
</file>

<file path=ppt/tags/tag38.xml><?xml version="1.0" encoding="utf-8"?>
<p:tagLst xmlns:a="http://schemas.openxmlformats.org/drawingml/2006/main" xmlns:r="http://schemas.openxmlformats.org/officeDocument/2006/relationships" xmlns:p="http://schemas.openxmlformats.org/presentationml/2006/main">
  <p:tag name="AGENDA_2" val="-1"/>
</p:tagLst>
</file>

<file path=ppt/tags/tag39.xml><?xml version="1.0" encoding="utf-8"?>
<p:tagLst xmlns:a="http://schemas.openxmlformats.org/drawingml/2006/main" xmlns:r="http://schemas.openxmlformats.org/officeDocument/2006/relationships" xmlns:p="http://schemas.openxmlformats.org/presentationml/2006/main">
  <p:tag name="AGENDA_2"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40.xml><?xml version="1.0" encoding="utf-8"?>
<p:tagLst xmlns:a="http://schemas.openxmlformats.org/drawingml/2006/main" xmlns:r="http://schemas.openxmlformats.org/officeDocument/2006/relationships" xmlns:p="http://schemas.openxmlformats.org/presentationml/2006/main">
  <p:tag name="AGENDA_2"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GENDA_3_ASSOC" val="-1"/>
</p:tagLst>
</file>

<file path=ppt/tags/tag43.xml><?xml version="1.0" encoding="utf-8"?>
<p:tagLst xmlns:a="http://schemas.openxmlformats.org/drawingml/2006/main" xmlns:r="http://schemas.openxmlformats.org/officeDocument/2006/relationships" xmlns:p="http://schemas.openxmlformats.org/presentationml/2006/main">
  <p:tag name="AGENDA_3_ASSOC" val="-1"/>
</p:tagLst>
</file>

<file path=ppt/tags/tag44.xml><?xml version="1.0" encoding="utf-8"?>
<p:tagLst xmlns:a="http://schemas.openxmlformats.org/drawingml/2006/main" xmlns:r="http://schemas.openxmlformats.org/officeDocument/2006/relationships" xmlns:p="http://schemas.openxmlformats.org/presentationml/2006/main">
  <p:tag name="AGENDA_3" val="-1"/>
</p:tagLst>
</file>

<file path=ppt/tags/tag45.xml><?xml version="1.0" encoding="utf-8"?>
<p:tagLst xmlns:a="http://schemas.openxmlformats.org/drawingml/2006/main" xmlns:r="http://schemas.openxmlformats.org/officeDocument/2006/relationships" xmlns:p="http://schemas.openxmlformats.org/presentationml/2006/main">
  <p:tag name="AGENDA_3_ASSOC" val="-1"/>
</p:tagLst>
</file>

<file path=ppt/tags/tag46.xml><?xml version="1.0" encoding="utf-8"?>
<p:tagLst xmlns:a="http://schemas.openxmlformats.org/drawingml/2006/main" xmlns:r="http://schemas.openxmlformats.org/officeDocument/2006/relationships" xmlns:p="http://schemas.openxmlformats.org/presentationml/2006/main">
  <p:tag name="AGENDA_2" val="-1"/>
</p:tagLst>
</file>

<file path=ppt/tags/tag47.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3721</TotalTime>
  <Words>3344</Words>
  <Application>Microsoft Office PowerPoint</Application>
  <PresentationFormat>On-screen Show (16:9)</PresentationFormat>
  <Paragraphs>432</Paragraphs>
  <Slides>40</Slides>
  <Notes>36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Arial</vt:lpstr>
      <vt:lpstr>Arial Black</vt:lpstr>
      <vt:lpstr>Calibri</vt:lpstr>
      <vt:lpstr>Gill Sans MT</vt:lpstr>
      <vt:lpstr>Times</vt:lpstr>
      <vt:lpstr>Wingdings</vt:lpstr>
      <vt:lpstr>ECB Default 16x9</vt:lpstr>
      <vt:lpstr>ECB Default</vt:lpstr>
      <vt:lpstr>think-cell Slide</vt:lpstr>
      <vt:lpstr>Climate change and monetary policy: some takeaways from the ECB’s strategy review</vt:lpstr>
      <vt:lpstr>Climate change featured prominently in the ECB Strategy review</vt:lpstr>
      <vt:lpstr>Outline of presentation</vt:lpstr>
      <vt:lpstr>PowerPoint Presentation</vt:lpstr>
      <vt:lpstr>The impact of climate change is increasingly evident  </vt:lpstr>
      <vt:lpstr>Why does the ECB care? </vt:lpstr>
      <vt:lpstr>Challenges for data availability and modelling</vt:lpstr>
      <vt:lpstr>PowerPoint Presentation</vt:lpstr>
      <vt:lpstr>Climate change and monetary policy transmission</vt:lpstr>
      <vt:lpstr>Potential implications for the design of the monetary policy strategy </vt:lpstr>
      <vt:lpstr>Financial markets and institutions</vt:lpstr>
      <vt:lpstr>PowerPoint Presentation</vt:lpstr>
      <vt:lpstr>The Eurosystem action plan on climate change</vt:lpstr>
      <vt:lpstr>The Eurosystem action plan: focus areas </vt:lpstr>
      <vt:lpstr>Climate action in monetary policy implementation</vt:lpstr>
      <vt:lpstr>Market neutrality amid market inefficiencies</vt:lpstr>
      <vt:lpstr>Interactions between policy measures to address climate change and the monetary policy stance</vt:lpstr>
      <vt:lpstr>PowerPoint Presentation</vt:lpstr>
      <vt:lpstr>PowerPoint Presentation</vt:lpstr>
      <vt:lpstr>PowerPoint Presentation</vt:lpstr>
      <vt:lpstr>Accelerating policy action required to achieve climate targets</vt:lpstr>
      <vt:lpstr>Early mitigation policies lead to lower output losses in the long term </vt:lpstr>
      <vt:lpstr>Risks under orderly and disorderly transition</vt:lpstr>
      <vt:lpstr>Towards an enhanced policy mix</vt:lpstr>
      <vt:lpstr>Legal duties relating to environmental protection </vt:lpstr>
      <vt:lpstr>Compliance with primary law principles</vt:lpstr>
      <vt:lpstr>PowerPoint Presentation</vt:lpstr>
      <vt:lpstr>Implications for the conduct of monetary policy</vt:lpstr>
      <vt:lpstr>Model simulations</vt:lpstr>
      <vt:lpstr>Physical risk</vt:lpstr>
      <vt:lpstr>Macroeconomic stabilisation in the ‘new normal’</vt:lpstr>
      <vt:lpstr>Mixed evidence on market pricing of climate risk</vt:lpstr>
      <vt:lpstr>PowerPoint Presentation</vt:lpstr>
      <vt:lpstr>Eurosystem roadmap – MP implementation (1/2)</vt:lpstr>
      <vt:lpstr>Eurosystem roadmap – MP implementation (2/2)</vt:lpstr>
      <vt:lpstr>ECB/Eurosystem own disclosures</vt:lpstr>
      <vt:lpstr>Disclosure support</vt:lpstr>
      <vt:lpstr>PowerPoint Presentation</vt:lpstr>
      <vt:lpstr>Collateral framework</vt:lpstr>
      <vt:lpstr>Corporate Sector Purchases</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Ralph Setzer</dc:creator>
  <cp:lastModifiedBy>Setzer, Ralph</cp:lastModifiedBy>
  <cp:revision>799</cp:revision>
  <cp:lastPrinted>2021-01-04T16:49:36Z</cp:lastPrinted>
  <dcterms:created xsi:type="dcterms:W3CDTF">2019-10-24T06:46:40Z</dcterms:created>
  <dcterms:modified xsi:type="dcterms:W3CDTF">2021-10-11T22:38:34Z</dcterms:modified>
</cp:coreProperties>
</file>