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5"/>
    <p:sldMasterId id="2147483692" r:id="rId6"/>
    <p:sldMasterId id="2147483660" r:id="rId7"/>
    <p:sldMasterId id="2147483664" r:id="rId8"/>
    <p:sldMasterId id="2147483668" r:id="rId9"/>
    <p:sldMasterId id="2147483672" r:id="rId10"/>
    <p:sldMasterId id="2147483676" r:id="rId11"/>
    <p:sldMasterId id="2147483680" r:id="rId12"/>
  </p:sldMasterIdLst>
  <p:notesMasterIdLst>
    <p:notesMasterId r:id="rId31"/>
  </p:notesMasterIdLst>
  <p:handoutMasterIdLst>
    <p:handoutMasterId r:id="rId32"/>
  </p:handoutMasterIdLst>
  <p:sldIdLst>
    <p:sldId id="518" r:id="rId13"/>
    <p:sldId id="526" r:id="rId14"/>
    <p:sldId id="527" r:id="rId15"/>
    <p:sldId id="528" r:id="rId16"/>
    <p:sldId id="529" r:id="rId17"/>
    <p:sldId id="515" r:id="rId18"/>
    <p:sldId id="516" r:id="rId19"/>
    <p:sldId id="400" r:id="rId20"/>
    <p:sldId id="517" r:id="rId21"/>
    <p:sldId id="406" r:id="rId22"/>
    <p:sldId id="519" r:id="rId23"/>
    <p:sldId id="520" r:id="rId24"/>
    <p:sldId id="521" r:id="rId25"/>
    <p:sldId id="523" r:id="rId26"/>
    <p:sldId id="524" r:id="rId27"/>
    <p:sldId id="525" r:id="rId28"/>
    <p:sldId id="479" r:id="rId29"/>
    <p:sldId id="530" r:id="rId30"/>
  </p:sldIdLst>
  <p:sldSz cx="12192000" cy="6858000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89427" autoAdjust="0"/>
  </p:normalViewPr>
  <p:slideViewPr>
    <p:cSldViewPr snapToGrid="0" snapToObjects="1">
      <p:cViewPr varScale="1">
        <p:scale>
          <a:sx n="65" d="100"/>
          <a:sy n="65" d="100"/>
        </p:scale>
        <p:origin x="1492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7460B3-D180-44B6-ACBB-8AC25281A9C1}" type="datetimeFigureOut">
              <a:rPr lang="en-GB"/>
              <a:pPr>
                <a:defRPr/>
              </a:pPr>
              <a:t>13/02/2023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3"/>
            <a:ext cx="3169920" cy="4800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9DD021-5299-4F29-AD83-B253534C1A8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087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E9CAAE-268E-4023-B73A-276AE494E286}" type="datetimeFigureOut">
              <a:rPr lang="en-GB"/>
              <a:pPr>
                <a:defRPr/>
              </a:pPr>
              <a:t>13/02/2023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3"/>
            <a:ext cx="3169920" cy="48006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72B231-3833-4EDE-A1CB-34D85D7641C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85835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2B231-3833-4EDE-A1CB-34D85D7641C9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0459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55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828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6627" name="Header Placeholder 3" hidden="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6797675" cy="496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26628" name="Footer Placeholder 4" hidden="1"/>
          <p:cNvSpPr>
            <a:spLocks noGrp="1"/>
          </p:cNvSpPr>
          <p:nvPr>
            <p:ph type="ftr" sz="quarter" idx="4"/>
          </p:nvPr>
        </p:nvSpPr>
        <p:spPr bwMode="auto">
          <a:xfrm>
            <a:off x="2" y="9428583"/>
            <a:ext cx="6797675" cy="496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40BB080-115F-4846-8097-4A9A67D5FB14}" type="slidenum">
              <a:rPr lang="en-GB" altLang="en-US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0291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6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04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2B231-3833-4EDE-A1CB-34D85D7641C9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4491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828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6627" name="Header Placeholder 3" hidden="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6797675" cy="496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26628" name="Footer Placeholder 4" hidden="1"/>
          <p:cNvSpPr>
            <a:spLocks noGrp="1"/>
          </p:cNvSpPr>
          <p:nvPr>
            <p:ph type="ftr" sz="quarter" idx="4"/>
          </p:nvPr>
        </p:nvSpPr>
        <p:spPr bwMode="auto">
          <a:xfrm>
            <a:off x="2" y="9428583"/>
            <a:ext cx="6797675" cy="496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GB" altLang="en-US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B40BB080-115F-4846-8097-4A9A67D5FB14}" type="slidenum">
              <a:rPr lang="en-GB" altLang="en-US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1269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4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3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7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0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2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73732" name="Header Placeholder 3" hidden="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3" name="Footer Placeholder 4" hidden="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altLang="en-US" sz="1800" dirty="0"/>
          </a:p>
        </p:txBody>
      </p:sp>
      <p:sp>
        <p:nvSpPr>
          <p:cNvPr id="737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10613" indent="-27252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3027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965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7741" indent="-21831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89714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686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33659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55632" indent="-218313" defTabSz="42197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75B653-717D-465A-A853-1CDEDE314DC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2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-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5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9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10117" y="896938"/>
            <a:ext cx="1105746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7784" y="6173788"/>
            <a:ext cx="11114616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67784" y="6635750"/>
            <a:ext cx="11114616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10118" y="6217697"/>
            <a:ext cx="197081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1F497D"/>
                </a:solidFill>
                <a:latin typeface="Franklin Gothic Demi" panose="020B0703020102020204" pitchFamily="34" charset="0"/>
                <a:cs typeface="FranklinGothicDemiCondITC Reg"/>
              </a:rPr>
              <a:t>TRANSITION REPORT </a:t>
            </a:r>
            <a:r>
              <a:rPr lang="en-GB" sz="800" dirty="0" smtClean="0">
                <a:solidFill>
                  <a:srgbClr val="1F497D"/>
                </a:solidFill>
                <a:latin typeface="Franklin Gothic Demi" panose="020B0703020102020204" pitchFamily="34" charset="0"/>
                <a:cs typeface="FranklinGothicDemiCondITC Reg"/>
              </a:rPr>
              <a:t>2022-23</a:t>
            </a:r>
            <a:endParaRPr lang="en-GB" sz="800" dirty="0">
              <a:solidFill>
                <a:srgbClr val="1F497D"/>
              </a:solidFill>
              <a:latin typeface="Franklin Gothic Demi" panose="020B0703020102020204" pitchFamily="34" charset="0"/>
              <a:cs typeface="FranklinGothicDemiCondITC Reg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8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8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 bwMode="auto">
          <a:xfrm>
            <a:off x="510118" y="52389"/>
            <a:ext cx="1088813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altLang="en-US" sz="2400" dirty="0">
              <a:solidFill>
                <a:srgbClr val="1F497D"/>
              </a:solidFill>
              <a:latin typeface="FranklinGothicDemiCondITC Reg" pitchFamily="6" charset="0"/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 bwMode="auto">
          <a:xfrm>
            <a:off x="510117" y="962025"/>
            <a:ext cx="1105746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altLang="en-US" sz="1400" dirty="0">
              <a:solidFill>
                <a:schemeClr val="tx2"/>
              </a:solidFill>
              <a:latin typeface="FranklinGothicDemiCondITC Reg" pitchFamily="6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087100" y="161926"/>
            <a:ext cx="6011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900" dirty="0">
              <a:solidFill>
                <a:schemeClr val="tx1"/>
              </a:solidFill>
              <a:latin typeface="FranklinGothicBookCondITC Reg" pitchFamily="6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 bwMode="auto">
          <a:xfrm>
            <a:off x="2969781" y="6251207"/>
            <a:ext cx="8597803" cy="3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baseline="0"/>
            </a:lvl1pPr>
          </a:lstStyle>
          <a:p>
            <a:endParaRPr lang="en-GB" altLang="en-US" dirty="0"/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20"/>
          </p:nvPr>
        </p:nvSpPr>
        <p:spPr bwMode="auto">
          <a:xfrm>
            <a:off x="637954" y="1747693"/>
            <a:ext cx="10929631" cy="2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altLang="en-US" sz="1600" kern="1200" dirty="0">
                <a:solidFill>
                  <a:schemeClr val="tx2"/>
                </a:solidFill>
                <a:latin typeface="FranklinGothicDemiCondITC Reg" pitchFamily="6" charset="0"/>
                <a:ea typeface="MS PGothic" pitchFamily="34" charset="-128"/>
                <a:cs typeface="+mn-cs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371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3608917" y="3254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9523BE-E2F0-B8CA-0396-C85A44B0F1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795" y="528082"/>
            <a:ext cx="4957763" cy="478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11113" indent="0">
              <a:spcBef>
                <a:spcPts val="0"/>
              </a:spcBef>
              <a:spcAft>
                <a:spcPts val="600"/>
              </a:spcAft>
              <a:buNone/>
              <a:tabLst/>
              <a:defRPr sz="2400">
                <a:solidFill>
                  <a:schemeClr val="bg1"/>
                </a:solidFill>
              </a:defRPr>
            </a:lvl2pPr>
            <a:lvl3pPr marL="11113" indent="0">
              <a:spcBef>
                <a:spcPts val="600"/>
              </a:spcBef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3pPr>
            <a:lvl4pPr marL="11113" indent="0">
              <a:spcBef>
                <a:spcPts val="0"/>
              </a:spcBef>
              <a:buNone/>
              <a:tabLst/>
              <a:defRPr sz="1800">
                <a:solidFill>
                  <a:schemeClr val="bg1"/>
                </a:solidFill>
              </a:defRPr>
            </a:lvl4pPr>
            <a:lvl5pPr marL="11113" indent="0">
              <a:spcBef>
                <a:spcPts val="300"/>
              </a:spcBef>
              <a:spcAft>
                <a:spcPts val="300"/>
              </a:spcAft>
              <a:buNone/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134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10117" y="896938"/>
            <a:ext cx="1105746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7784" y="6173788"/>
            <a:ext cx="11114616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67784" y="6635750"/>
            <a:ext cx="11114616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 userDrawn="1"/>
        </p:nvSpPr>
        <p:spPr bwMode="auto">
          <a:xfrm>
            <a:off x="510118" y="52389"/>
            <a:ext cx="1088813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altLang="en-US" sz="2400" dirty="0">
              <a:solidFill>
                <a:srgbClr val="1F497D"/>
              </a:solidFill>
              <a:latin typeface="FranklinGothicDemiCondITC Reg" pitchFamily="6" charset="0"/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 bwMode="auto">
          <a:xfrm>
            <a:off x="510117" y="962025"/>
            <a:ext cx="1105746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altLang="en-US" sz="1400" dirty="0">
              <a:solidFill>
                <a:schemeClr val="tx2"/>
              </a:solidFill>
              <a:latin typeface="FranklinGothicDemiCondITC Reg" pitchFamily="6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087100" y="161926"/>
            <a:ext cx="6011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900" dirty="0">
              <a:solidFill>
                <a:schemeClr val="tx1"/>
              </a:solidFill>
              <a:latin typeface="FranklinGothicBookCondITC Reg" pitchFamily="6" charset="0"/>
            </a:endParaRP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20"/>
          </p:nvPr>
        </p:nvSpPr>
        <p:spPr bwMode="auto">
          <a:xfrm>
            <a:off x="637954" y="1747693"/>
            <a:ext cx="10929631" cy="2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altLang="en-US" sz="1600" kern="1200" dirty="0">
                <a:solidFill>
                  <a:schemeClr val="tx2"/>
                </a:solidFill>
                <a:latin typeface="FranklinGothicDemiCondITC Reg" pitchFamily="6" charset="0"/>
                <a:ea typeface="MS PGothic" pitchFamily="34" charset="-128"/>
                <a:cs typeface="+mn-cs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554313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0079B5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065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0079B5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9" y="2439321"/>
            <a:ext cx="10752667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788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0079B5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03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14917" y="896938"/>
            <a:ext cx="10752667" cy="0"/>
          </a:xfrm>
          <a:prstGeom prst="line">
            <a:avLst/>
          </a:prstGeom>
          <a:ln w="190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937052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814917" y="1404939"/>
            <a:ext cx="10752667" cy="366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4920" y="5143500"/>
            <a:ext cx="10752665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00" b="0" i="0" u="none" strike="noStrike" baseline="0" smtClean="0">
                <a:solidFill>
                  <a:schemeClr val="bg1">
                    <a:lumMod val="50000"/>
                  </a:schemeClr>
                </a:solidFill>
                <a:latin typeface="+mn-lt"/>
                <a:cs typeface="FranklinGothicBookCondITC Reg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535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2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2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2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2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9" y="2439321"/>
            <a:ext cx="10752667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5409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C9672C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C9672C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C9672C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C9672C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-3608917" y="3254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74134" y="593726"/>
            <a:ext cx="4720167" cy="12366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150"/>
              </a:lnSpc>
              <a:defRPr/>
            </a:pPr>
            <a:r>
              <a:rPr lang="en-US" altLang="en-US" sz="3600" dirty="0">
                <a:solidFill>
                  <a:srgbClr val="FFFFFF"/>
                </a:solidFill>
                <a:latin typeface="Franklin Gothic Demi" panose="020B0603020102020204" pitchFamily="34" charset="0"/>
                <a:ea typeface="FranklinGothicDemiITC Regular" panose="020B0804030502020204" pitchFamily="34" charset="77"/>
              </a:rPr>
              <a:t>TRANSITION</a:t>
            </a:r>
            <a:br>
              <a:rPr lang="en-US" altLang="en-US" sz="3600" dirty="0">
                <a:solidFill>
                  <a:srgbClr val="FFFFFF"/>
                </a:solidFill>
                <a:latin typeface="Franklin Gothic Demi" panose="020B0603020102020204" pitchFamily="34" charset="0"/>
                <a:ea typeface="FranklinGothicDemiITC Regular" panose="020B0804030502020204" pitchFamily="34" charset="77"/>
              </a:rPr>
            </a:br>
            <a:r>
              <a:rPr lang="en-US" altLang="en-US" sz="3600" dirty="0">
                <a:solidFill>
                  <a:srgbClr val="FFFFFF"/>
                </a:solidFill>
                <a:latin typeface="Franklin Gothic Demi" panose="020B0603020102020204" pitchFamily="34" charset="0"/>
                <a:ea typeface="FranklinGothicDemiITC Regular" panose="020B0804030502020204" pitchFamily="34" charset="77"/>
              </a:rPr>
              <a:t>REPORT</a:t>
            </a:r>
            <a:br>
              <a:rPr lang="en-US" altLang="en-US" sz="3600" dirty="0">
                <a:solidFill>
                  <a:srgbClr val="FFFFFF"/>
                </a:solidFill>
                <a:latin typeface="Franklin Gothic Demi" panose="020B0603020102020204" pitchFamily="34" charset="0"/>
                <a:ea typeface="FranklinGothicDemiITC Regular" panose="020B0804030502020204" pitchFamily="34" charset="77"/>
              </a:rPr>
            </a:br>
            <a:r>
              <a:rPr lang="en-US" altLang="en-US" sz="2800" dirty="0">
                <a:solidFill>
                  <a:srgbClr val="FFFFFF"/>
                </a:solidFill>
                <a:latin typeface="Franklin Gothic Demi" panose="020B0603020102020204" pitchFamily="34" charset="0"/>
                <a:ea typeface="FranklinGothicDemiITC Regular" panose="020B0804030502020204" pitchFamily="34" charset="77"/>
              </a:rPr>
              <a:t>2019-20</a:t>
            </a:r>
          </a:p>
        </p:txBody>
      </p:sp>
    </p:spTree>
    <p:extLst>
      <p:ext uri="{BB962C8B-B14F-4D97-AF65-F5344CB8AC3E}">
        <p14:creationId xmlns:p14="http://schemas.microsoft.com/office/powerpoint/2010/main" val="4194208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14917" y="896938"/>
            <a:ext cx="10752667" cy="0"/>
          </a:xfrm>
          <a:prstGeom prst="line">
            <a:avLst/>
          </a:prstGeom>
          <a:ln w="19050" cmpd="sng">
            <a:solidFill>
              <a:srgbClr val="C97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814917" y="1404939"/>
            <a:ext cx="10752667" cy="366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937052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C9672C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4920" y="5143500"/>
            <a:ext cx="10752665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00" b="0" i="0" u="none" strike="noStrike" baseline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122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3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3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3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3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9" y="2439321"/>
            <a:ext cx="10752667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02634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0B5C4D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0B5C4D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B5C4D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B5C4D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44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14917" y="896938"/>
            <a:ext cx="10752667" cy="0"/>
          </a:xfrm>
          <a:prstGeom prst="line">
            <a:avLst/>
          </a:prstGeom>
          <a:ln w="19050" cmpd="sng">
            <a:solidFill>
              <a:srgbClr val="0068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814917" y="1404939"/>
            <a:ext cx="10752667" cy="366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937052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B5C4D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4920" y="5143500"/>
            <a:ext cx="10752665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00" b="0" i="0" u="none" strike="noStrike" baseline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56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4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4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4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4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9" y="2439321"/>
            <a:ext cx="10752667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362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4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4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4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4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959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14917" y="896938"/>
            <a:ext cx="10752667" cy="0"/>
          </a:xfrm>
          <a:prstGeom prst="line">
            <a:avLst/>
          </a:prstGeom>
          <a:ln w="19050" cmpd="sng">
            <a:solidFill>
              <a:srgbClr val="5E2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814917" y="1404939"/>
            <a:ext cx="10752667" cy="366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937052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51274E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4920" y="5143500"/>
            <a:ext cx="10752665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00" b="0" i="0" u="none" strike="noStrike" baseline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56104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5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9" y="2439321"/>
            <a:ext cx="10752667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6518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5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3952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8D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8D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14917" y="896938"/>
            <a:ext cx="10752667" cy="0"/>
          </a:xfrm>
          <a:prstGeom prst="line">
            <a:avLst/>
          </a:prstGeom>
          <a:ln w="19050" cmpd="sng">
            <a:solidFill>
              <a:srgbClr val="8D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9666C647-3C0C-432A-85C7-6900C623C26C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8"/>
          </p:nvPr>
        </p:nvSpPr>
        <p:spPr>
          <a:xfrm>
            <a:off x="814917" y="1404939"/>
            <a:ext cx="10752667" cy="366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937052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4920" y="5143500"/>
            <a:ext cx="10752665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00" b="0" i="0" u="none" strike="noStrike" baseline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462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+mn-lt"/>
                <a:cs typeface="Franklin Gothic Book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0079B5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0079B5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7357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chemeClr val="accent6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chemeClr val="accent6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6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chemeClr val="accent6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9" y="2439321"/>
            <a:ext cx="10752667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2792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6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14917" y="417600"/>
            <a:ext cx="10752667" cy="9286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lnSpc>
                <a:spcPts val="3140"/>
              </a:lnSpc>
              <a:buNone/>
              <a:defRPr lang="en-GB" sz="3200" b="0" i="0" u="none" strike="noStrike" baseline="0" smtClean="0">
                <a:solidFill>
                  <a:srgbClr val="465259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4919" y="1262056"/>
            <a:ext cx="10752667" cy="3651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2400" b="0" i="0" u="none" strike="noStrike" baseline="0" smtClean="0">
                <a:solidFill>
                  <a:srgbClr val="465259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917" y="1706544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465259"/>
                </a:solidFill>
                <a:latin typeface="Franklin Gothic Demi Cond"/>
                <a:cs typeface="Franklin Gothic Demi Cond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2032419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465259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14917" y="2439321"/>
            <a:ext cx="5154083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413504" y="2439321"/>
            <a:ext cx="5154081" cy="304549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600" b="0" i="0" u="none" strike="noStrike" baseline="0" smtClean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  <a:lvl3pPr>
              <a:defRPr b="0" i="0">
                <a:latin typeface="Franklin Gothic Medium"/>
                <a:cs typeface="Franklin Gothic Medium"/>
              </a:defRPr>
            </a:lvl3pPr>
            <a:lvl4pPr>
              <a:defRPr b="0" i="0">
                <a:latin typeface="Franklin Gothic Medium"/>
                <a:cs typeface="Franklin Gothic Medium"/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6626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814917" y="896938"/>
            <a:ext cx="10752667" cy="0"/>
          </a:xfrm>
          <a:prstGeom prst="line">
            <a:avLst/>
          </a:prstGeom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8"/>
          </p:nvPr>
        </p:nvSpPr>
        <p:spPr>
          <a:xfrm>
            <a:off x="814917" y="1404939"/>
            <a:ext cx="10752667" cy="3667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14919" y="937052"/>
            <a:ext cx="10752667" cy="30958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GB" sz="1800" b="0" i="0" u="none" strike="noStrike" baseline="0" smtClean="0">
                <a:solidFill>
                  <a:srgbClr val="465259"/>
                </a:solidFill>
                <a:latin typeface="Franklin Gothic Medium Cond"/>
                <a:cs typeface="Franklin Gothic Medium Cond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814920" y="5143500"/>
            <a:ext cx="10752665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00" b="0" i="0" u="none" strike="noStrike" baseline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defRPr>
            </a:lvl1pPr>
            <a:lvl2pPr>
              <a:defRPr b="0" i="0">
                <a:latin typeface="Franklin Gothic Medium"/>
                <a:cs typeface="Franklin Gothic Medium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155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10117" y="896938"/>
            <a:ext cx="11057467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7784" y="6173788"/>
            <a:ext cx="11114616" cy="0"/>
          </a:xfrm>
          <a:prstGeom prst="line">
            <a:avLst/>
          </a:prstGeom>
          <a:ln w="31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67784" y="6635750"/>
            <a:ext cx="11114616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 userDrawn="1"/>
        </p:nvSpPr>
        <p:spPr bwMode="auto">
          <a:xfrm>
            <a:off x="510118" y="52389"/>
            <a:ext cx="1088813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altLang="en-US" sz="2400" dirty="0">
              <a:solidFill>
                <a:srgbClr val="1F497D"/>
              </a:solidFill>
              <a:latin typeface="FranklinGothicDemiCondITC Reg" pitchFamily="6" charset="0"/>
            </a:endParaRP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 bwMode="auto">
          <a:xfrm>
            <a:off x="510117" y="962025"/>
            <a:ext cx="1105746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GB" altLang="en-US" sz="1400" dirty="0">
              <a:solidFill>
                <a:schemeClr val="tx2"/>
              </a:solidFill>
              <a:latin typeface="FranklinGothicDemiCondITC Reg" pitchFamily="6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087100" y="161926"/>
            <a:ext cx="601133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en-US" altLang="en-US" sz="900" dirty="0">
              <a:solidFill>
                <a:schemeClr val="tx1"/>
              </a:solidFill>
              <a:latin typeface="FranklinGothicBookCondITC Reg" pitchFamily="6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 bwMode="auto">
          <a:xfrm>
            <a:off x="2969781" y="6251207"/>
            <a:ext cx="8597803" cy="3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baseline="0"/>
            </a:lvl1pPr>
          </a:lstStyle>
          <a:p>
            <a:endParaRPr lang="en-GB" altLang="en-US" dirty="0"/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20"/>
          </p:nvPr>
        </p:nvSpPr>
        <p:spPr bwMode="auto">
          <a:xfrm>
            <a:off x="637954" y="1747693"/>
            <a:ext cx="10929631" cy="2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altLang="en-US" sz="1600" kern="1200" dirty="0">
                <a:solidFill>
                  <a:schemeClr val="tx2"/>
                </a:solidFill>
                <a:latin typeface="FranklinGothicDemiCondITC Reg" pitchFamily="6" charset="0"/>
                <a:ea typeface="MS PGothic" pitchFamily="34" charset="-128"/>
                <a:cs typeface="+mn-cs"/>
              </a:defRPr>
            </a:lvl1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912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1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12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84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3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4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27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5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83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27" name="TextBox 2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028" name="TextBox 3"/>
          <p:cNvSpPr txBox="1">
            <a:spLocks noChangeArrowheads="1"/>
          </p:cNvSpPr>
          <p:nvPr userDrawn="1"/>
        </p:nvSpPr>
        <p:spPr bwMode="auto">
          <a:xfrm>
            <a:off x="-3608917" y="3254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36" r:id="rId3"/>
    <p:sldLayoutId id="2147484240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2053" name="TextBox 2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2054" name="TextBox 3"/>
          <p:cNvSpPr txBox="1">
            <a:spLocks noChangeArrowheads="1"/>
          </p:cNvSpPr>
          <p:nvPr userDrawn="1"/>
        </p:nvSpPr>
        <p:spPr bwMode="auto">
          <a:xfrm>
            <a:off x="-3608917" y="3254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814918" y="6237288"/>
            <a:ext cx="3704167" cy="412750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000" dirty="0">
                <a:solidFill>
                  <a:srgbClr val="FFFFFF"/>
                </a:solidFill>
                <a:latin typeface="FranklinGothicBookCondITC Reg" panose="020B0506030502020204" pitchFamily="34" charset="77"/>
              </a:rPr>
              <a:t>Produced by the Office for the Chief Economist, EBRD.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de-DE" altLang="en-US" sz="1000" dirty="0">
                <a:solidFill>
                  <a:srgbClr val="FFFFFF"/>
                </a:solidFill>
                <a:latin typeface="FranklinGothicBookCondITC Reg" panose="020B0506030502020204" pitchFamily="34" charset="77"/>
              </a:rPr>
              <a:t>© EBRD 2018</a:t>
            </a:r>
            <a:endParaRPr lang="en-US" altLang="en-US" sz="1000" dirty="0">
              <a:solidFill>
                <a:srgbClr val="FFFFFF"/>
              </a:solidFill>
              <a:latin typeface="FranklinGothicBookCondITC Reg" panose="020B0506030502020204" pitchFamily="34" charset="77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>
              <a:latin typeface="FranklinGothicBookCondITC Reg" panose="020B0506030502020204" pitchFamily="34" charset="77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843433" y="1619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38259BBC-567A-4663-8D01-6B7372041614}" type="slidenum">
              <a:rPr lang="en-US" altLang="en-US" sz="900" smtClean="0">
                <a:solidFill>
                  <a:srgbClr val="FFFFFF"/>
                </a:solidFill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solidFill>
                <a:srgbClr val="FFFFFF"/>
              </a:solidFill>
              <a:latin typeface="FranklinGothicBookCondITC Reg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4918" y="274639"/>
            <a:ext cx="2825749" cy="300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50" dirty="0">
                <a:solidFill>
                  <a:schemeClr val="bg1"/>
                </a:solidFill>
                <a:latin typeface="FranklinGothicDemiCondITC Reg"/>
                <a:ea typeface="+mn-ea"/>
                <a:cs typeface="FranklinGothicDemiCondITC Reg"/>
              </a:rPr>
              <a:t>TRANSITION REPORT 2018-19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dirty="0">
                <a:solidFill>
                  <a:schemeClr val="bg1"/>
                </a:solidFill>
                <a:latin typeface="FranklinGothicBookCondITC Reg"/>
                <a:ea typeface="+mn-ea"/>
                <a:cs typeface="FranklinGothicBookCondITC Reg"/>
              </a:rPr>
              <a:t>WORK IN TRANSITION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22" r:id="rId7"/>
    <p:sldLayoutId id="2147484237" r:id="rId8"/>
    <p:sldLayoutId id="2147484238" r:id="rId9"/>
    <p:sldLayoutId id="2147484239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007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0079B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F827E2D0-7BEB-433F-98F7-E90C9C4699EB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912454" y="6251576"/>
            <a:ext cx="2825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900" dirty="0">
                <a:solidFill>
                  <a:srgbClr val="0079B5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TRANSITION REPORT </a:t>
            </a:r>
            <a:r>
              <a:rPr lang="en-GB" altLang="en-US" sz="900" dirty="0" smtClean="0">
                <a:solidFill>
                  <a:srgbClr val="0079B5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2022-23</a:t>
            </a:r>
            <a:endParaRPr lang="en-GB" altLang="en-US" sz="900" dirty="0">
              <a:solidFill>
                <a:srgbClr val="0079B5"/>
              </a:solidFill>
              <a:latin typeface="Franklin Gothic Demi Cond" panose="020B0603020102020204" pitchFamily="34" charset="0"/>
              <a:ea typeface="FranklinGothicDemiCondITC Reg" panose="020B0706030502020204" pitchFamily="34" charset="7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9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9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215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C97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C977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125B791B-B12E-4A4D-8635-933A5A5D81D7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814918" y="6251576"/>
            <a:ext cx="2825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900" dirty="0">
                <a:solidFill>
                  <a:srgbClr val="C9672C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TRANSITION REPORT </a:t>
            </a:r>
            <a:r>
              <a:rPr lang="en-GB" altLang="en-US" sz="900" dirty="0" smtClean="0">
                <a:solidFill>
                  <a:srgbClr val="C9672C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2022-23</a:t>
            </a:r>
            <a:endParaRPr lang="en-GB" altLang="en-US" sz="900" dirty="0">
              <a:solidFill>
                <a:srgbClr val="C9672C"/>
              </a:solidFill>
              <a:latin typeface="Franklin Gothic Demi Cond" panose="020B0603020102020204" pitchFamily="34" charset="0"/>
              <a:ea typeface="FranklinGothicDemiCondITC Reg" panose="020B0706030502020204" pitchFamily="34" charset="7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9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9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216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0068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00685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3D928CB4-DDBB-457C-B86F-9245F3AB7BFA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814918" y="6251576"/>
            <a:ext cx="2825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900" dirty="0">
                <a:solidFill>
                  <a:srgbClr val="0B5C4D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TRANSITION REPORT </a:t>
            </a:r>
            <a:r>
              <a:rPr lang="en-GB" altLang="en-US" sz="900" dirty="0" smtClean="0">
                <a:solidFill>
                  <a:srgbClr val="0B5C4D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2022-23</a:t>
            </a:r>
            <a:endParaRPr lang="en-GB" altLang="en-US" sz="900" dirty="0">
              <a:solidFill>
                <a:srgbClr val="0B5C4D"/>
              </a:solidFill>
              <a:latin typeface="Franklin Gothic Demi Cond" panose="020B0603020102020204" pitchFamily="34" charset="0"/>
              <a:ea typeface="FranklinGothicDemiCondITC Reg" panose="020B0706030502020204" pitchFamily="34" charset="7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9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9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17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5E2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5E24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B1C821EF-F772-4663-81F1-AB26CE1F6BAB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814918" y="6251576"/>
            <a:ext cx="2825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900" dirty="0">
                <a:solidFill>
                  <a:srgbClr val="51274E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TRANSITION REPORT </a:t>
            </a:r>
            <a:r>
              <a:rPr lang="en-GB" altLang="en-US" sz="900" dirty="0" smtClean="0">
                <a:solidFill>
                  <a:srgbClr val="51274E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2022-23</a:t>
            </a:r>
            <a:endParaRPr lang="en-GB" altLang="en-US" sz="900" dirty="0">
              <a:solidFill>
                <a:srgbClr val="51274E"/>
              </a:solidFill>
              <a:latin typeface="Franklin Gothic Demi Cond" panose="020B0603020102020204" pitchFamily="34" charset="0"/>
              <a:ea typeface="FranklinGothicDemiCondITC Reg" panose="020B0706030502020204" pitchFamily="34" charset="7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9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9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18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8D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8D21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2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56ECBF47-AEFD-4C8F-882E-7B9C2325F42F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814918" y="6251576"/>
            <a:ext cx="2825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900" dirty="0">
                <a:solidFill>
                  <a:srgbClr val="7C243E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TRANSITION REPORT </a:t>
            </a:r>
            <a:r>
              <a:rPr lang="en-GB" altLang="en-US" sz="900" dirty="0" smtClean="0">
                <a:solidFill>
                  <a:srgbClr val="7C243E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2022-23</a:t>
            </a:r>
            <a:endParaRPr lang="en-GB" altLang="en-US" sz="900" dirty="0">
              <a:solidFill>
                <a:srgbClr val="7C243E"/>
              </a:solidFill>
              <a:latin typeface="Franklin Gothic Demi Cond" panose="020B0603020102020204" pitchFamily="34" charset="0"/>
              <a:ea typeface="FranklinGothicDemiCondITC Reg" panose="020B0706030502020204" pitchFamily="34" charset="7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9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9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19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04333" y="6635750"/>
            <a:ext cx="10778067" cy="0"/>
          </a:xfrm>
          <a:prstGeom prst="line">
            <a:avLst/>
          </a:prstGeom>
          <a:ln w="19050" cmpd="sng">
            <a:solidFill>
              <a:srgbClr val="505E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04333" y="6173788"/>
            <a:ext cx="10778067" cy="0"/>
          </a:xfrm>
          <a:prstGeom prst="line">
            <a:avLst/>
          </a:prstGeom>
          <a:ln w="3175" cmpd="sng">
            <a:solidFill>
              <a:srgbClr val="505E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6" name="TextBox 1"/>
          <p:cNvSpPr txBox="1">
            <a:spLocks noChangeArrowheads="1"/>
          </p:cNvSpPr>
          <p:nvPr userDrawn="1"/>
        </p:nvSpPr>
        <p:spPr bwMode="auto">
          <a:xfrm>
            <a:off x="-3227917" y="1587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8197" name="TextBox 2"/>
          <p:cNvSpPr txBox="1">
            <a:spLocks noChangeArrowheads="1"/>
          </p:cNvSpPr>
          <p:nvPr userDrawn="1"/>
        </p:nvSpPr>
        <p:spPr bwMode="auto">
          <a:xfrm>
            <a:off x="-751417" y="-476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8198" name="TextBox 3"/>
          <p:cNvSpPr txBox="1">
            <a:spLocks noChangeArrowheads="1"/>
          </p:cNvSpPr>
          <p:nvPr userDrawn="1"/>
        </p:nvSpPr>
        <p:spPr bwMode="auto">
          <a:xfrm>
            <a:off x="-3608917" y="3254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737600" y="6270626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039A5DEF-701F-4EF2-8FAE-17AD44E67C65}" type="slidenum">
              <a:rPr lang="en-US" altLang="en-US" sz="900" smtClean="0">
                <a:latin typeface="FranklinGothicBookCondITC Reg" charset="0"/>
              </a:rPr>
              <a:pPr algn="r" eaLnBrk="1" hangingPunct="1">
                <a:defRPr/>
              </a:pPr>
              <a:t>‹#›</a:t>
            </a:fld>
            <a:endParaRPr lang="en-US" altLang="en-US" sz="900" dirty="0">
              <a:latin typeface="FranklinGothicBookCondITC Reg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 userDrawn="1"/>
        </p:nvSpPr>
        <p:spPr bwMode="auto">
          <a:xfrm>
            <a:off x="814918" y="6251576"/>
            <a:ext cx="28257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en-US" sz="900" dirty="0">
                <a:solidFill>
                  <a:srgbClr val="465259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TRANSITION REPORT </a:t>
            </a:r>
            <a:r>
              <a:rPr lang="en-GB" altLang="en-US" sz="900" dirty="0" smtClean="0">
                <a:solidFill>
                  <a:srgbClr val="465259"/>
                </a:solidFill>
                <a:latin typeface="Franklin Gothic Demi Cond" panose="020B0603020102020204" pitchFamily="34" charset="0"/>
                <a:ea typeface="FranklinGothicDemiCondITC Reg" panose="020B0706030502020204" pitchFamily="34" charset="77"/>
              </a:rPr>
              <a:t>2022-23</a:t>
            </a:r>
            <a:endParaRPr lang="en-GB" altLang="en-US" sz="900" dirty="0">
              <a:solidFill>
                <a:srgbClr val="465259"/>
              </a:solidFill>
              <a:latin typeface="Franklin Gothic Demi Cond" panose="020B0603020102020204" pitchFamily="34" charset="0"/>
              <a:ea typeface="FranklinGothicDemiCondITC Reg" panose="020B0706030502020204" pitchFamily="34" charset="77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BUSINESS</a:t>
            </a:r>
            <a:r>
              <a:rPr lang="en-US" sz="900" baseline="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FranklinGothicBookCondITC Reg"/>
              </a:rPr>
              <a:t> UNUSUAL</a:t>
            </a:r>
            <a:endParaRPr lang="en-US" sz="900" dirty="0">
              <a:solidFill>
                <a:prstClr val="black"/>
              </a:solidFill>
              <a:latin typeface="Franklin Gothic Demi" panose="020B0703020102020204" pitchFamily="34" charset="0"/>
              <a:cs typeface="FranklinGothicBookCondITC Reg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20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5" charset="-128"/>
          <a:cs typeface="ヒラギノ角ゴ Pro W3" pitchFamily="-111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10748" b="10397"/>
          <a:stretch/>
        </p:blipFill>
        <p:spPr>
          <a:xfrm>
            <a:off x="-25677" y="1"/>
            <a:ext cx="12218868" cy="6858000"/>
          </a:xfrm>
          <a:prstGeom prst="rect">
            <a:avLst/>
          </a:prstGeom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1686995" y="3564694"/>
            <a:ext cx="10359863" cy="29667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4400" kern="12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MS PGothic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ヒラギノ角ゴ Pro W3" pitchFamily="-105" charset="-128"/>
                <a:cs typeface="ヒラギノ角ゴ Pro W3" pitchFamily="-111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ヒラギノ角ゴ Pro W3" pitchFamily="-105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+mn-lt"/>
                <a:ea typeface="ヒラギノ角ゴ Pro W3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000" dirty="0"/>
              <a:t>R</a:t>
            </a:r>
            <a:r>
              <a:rPr lang="en-GB" sz="4000" dirty="0" smtClean="0"/>
              <a:t>ESHORING, NEARSHORING OR FRIENDSHORING:</a:t>
            </a:r>
          </a:p>
          <a:p>
            <a:pPr algn="r"/>
            <a:r>
              <a:rPr lang="en-GB" sz="4000" dirty="0" smtClean="0"/>
              <a:t>WHAT IS THE FUTURE OF GLOBAL SUPPLY CHAINS?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509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24107" y="159193"/>
            <a:ext cx="1103970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Emerging Europe, </a:t>
            </a:r>
            <a:r>
              <a:rPr lang="en-GB" dirty="0" err="1" smtClean="0"/>
              <a:t>Turkiye</a:t>
            </a:r>
            <a:r>
              <a:rPr lang="en-GB" dirty="0" smtClean="0"/>
              <a:t> and North Africa stand to benefit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62614" y="6171369"/>
            <a:ext cx="9310438" cy="575118"/>
          </a:xfrm>
        </p:spPr>
        <p:txBody>
          <a:bodyPr/>
          <a:lstStyle/>
          <a:p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EBRD GSC Disruptions Enterprise Survey Follow-up, Ifo Business Survey (July 2022) and 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Average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perceived reliability on a scale from 1 (very unreliable) to 5 (very reliable).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403329" y="1230566"/>
            <a:ext cx="57894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Reliability of suppliers</a:t>
            </a:r>
          </a:p>
          <a:p>
            <a:r>
              <a:rPr lang="en-US" sz="1600" dirty="0" smtClean="0"/>
              <a:t>(as perceived by firms in the EBRD regions)</a:t>
            </a:r>
            <a:endParaRPr lang="en-GB" sz="16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10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5992418" y="1241955"/>
            <a:ext cx="578943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Reliability of suppliers</a:t>
            </a:r>
          </a:p>
          <a:p>
            <a:r>
              <a:rPr lang="en-US" sz="1600" dirty="0" smtClean="0"/>
              <a:t>(as perceived by German firms)</a:t>
            </a:r>
            <a:endParaRPr lang="en-GB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3814" y="2160654"/>
            <a:ext cx="12058186" cy="3939758"/>
            <a:chOff x="133814" y="1569120"/>
            <a:chExt cx="12058186" cy="39397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814" y="1569120"/>
              <a:ext cx="6695694" cy="383565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6750" y="1654910"/>
              <a:ext cx="6265250" cy="385396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992418" y="2730549"/>
              <a:ext cx="2640943" cy="1413939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217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8B8465-6F4B-6215-DF35-3D60CEFD4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63EE83-3DF4-EB54-458C-636CA08A9784}"/>
              </a:ext>
            </a:extLst>
          </p:cNvPr>
          <p:cNvSpPr/>
          <p:nvPr/>
        </p:nvSpPr>
        <p:spPr>
          <a:xfrm>
            <a:off x="1" y="0"/>
            <a:ext cx="5384800" cy="6857999"/>
          </a:xfrm>
          <a:prstGeom prst="rect">
            <a:avLst/>
          </a:prstGeom>
          <a:solidFill>
            <a:srgbClr val="3D2815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795" y="528082"/>
            <a:ext cx="4578138" cy="47808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4000" dirty="0">
                <a:latin typeface="Franklin Gothic Heavy" panose="020B0903020102020204" pitchFamily="34" charset="0"/>
              </a:rPr>
              <a:t>RUSSIA’S WAR </a:t>
            </a:r>
            <a:endParaRPr lang="en-GB" sz="4000" dirty="0" smtClean="0">
              <a:latin typeface="Franklin Gothic Heavy" panose="020B0903020102020204" pitchFamily="34" charset="0"/>
            </a:endParaRPr>
          </a:p>
          <a:p>
            <a:r>
              <a:rPr lang="en-GB" sz="4000" dirty="0" smtClean="0">
                <a:latin typeface="Franklin Gothic Heavy" panose="020B0903020102020204" pitchFamily="34" charset="0"/>
              </a:rPr>
              <a:t>ON </a:t>
            </a:r>
            <a:r>
              <a:rPr lang="en-GB" sz="4000" dirty="0">
                <a:latin typeface="Franklin Gothic Heavy" panose="020B0903020102020204" pitchFamily="34" charset="0"/>
              </a:rPr>
              <a:t>UKRAINE </a:t>
            </a:r>
            <a:endParaRPr lang="en-GB" sz="4000" dirty="0" smtClean="0">
              <a:latin typeface="Franklin Gothic Heavy" panose="020B0903020102020204" pitchFamily="34" charset="0"/>
            </a:endParaRPr>
          </a:p>
          <a:p>
            <a:r>
              <a:rPr lang="en-GB" sz="4000" dirty="0" smtClean="0">
                <a:latin typeface="Franklin Gothic Heavy" panose="020B0903020102020204" pitchFamily="34" charset="0"/>
              </a:rPr>
              <a:t>HAS </a:t>
            </a:r>
            <a:r>
              <a:rPr lang="en-GB" sz="4000" dirty="0">
                <a:latin typeface="Franklin Gothic Heavy" panose="020B0903020102020204" pitchFamily="34" charset="0"/>
              </a:rPr>
              <a:t>RESHAPED TRADE FLOWS</a:t>
            </a:r>
          </a:p>
        </p:txBody>
      </p:sp>
    </p:spTree>
    <p:extLst>
      <p:ext uri="{BB962C8B-B14F-4D97-AF65-F5344CB8AC3E}">
        <p14:creationId xmlns:p14="http://schemas.microsoft.com/office/powerpoint/2010/main" val="40559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35259" y="102724"/>
            <a:ext cx="10995102" cy="6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German exports </a:t>
            </a:r>
            <a:r>
              <a:rPr lang="en-GB" dirty="0"/>
              <a:t>to Russia </a:t>
            </a:r>
            <a:r>
              <a:rPr lang="en-GB" dirty="0" smtClean="0"/>
              <a:t>dropped by more than a half</a:t>
            </a:r>
            <a:endParaRPr lang="en-GB" altLang="en-US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35259" y="6190535"/>
            <a:ext cx="9534293" cy="361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Source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: Comtrade and authors' calculations. As reported by exporters (eg Germany). </a:t>
            </a:r>
            <a:r>
              <a:rPr lang="en-GB" altLang="en-US" sz="1000" dirty="0"/>
              <a:t>Trade in nominal US dollars is adjusted for US inflation</a:t>
            </a:r>
            <a:r>
              <a:rPr lang="en-GB" altLang="en-US" sz="1000" dirty="0" smtClean="0"/>
              <a:t>. </a:t>
            </a:r>
            <a:r>
              <a:rPr lang="en-GB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Monthly 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average taken across all months in 2017-19.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7" y="1096038"/>
            <a:ext cx="10308866" cy="493838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12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686772" y="3036590"/>
            <a:ext cx="1500471" cy="1545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35259" y="102724"/>
            <a:ext cx="10995102" cy="6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While German exports to Central Asia and Caucasus went up</a:t>
            </a:r>
            <a:endParaRPr lang="en-GB" altLang="en-US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79140" y="6190535"/>
            <a:ext cx="9534293" cy="361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Source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: Comtrade and authors' calculations. As reported by exporters (eg Germany’s reported exports to Russia). </a:t>
            </a:r>
            <a:r>
              <a:rPr lang="en-GB" altLang="en-US" sz="1000" dirty="0"/>
              <a:t>Trade in nominal US dollars is adjusted for US inflation</a:t>
            </a:r>
            <a:r>
              <a:rPr lang="en-GB" altLang="en-US" sz="1000" dirty="0" smtClean="0"/>
              <a:t>. </a:t>
            </a:r>
            <a:r>
              <a:rPr lang="en-GB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Monthly 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average taken across all months in 2017-19.</a:t>
            </a:r>
          </a:p>
          <a:p>
            <a:endParaRPr lang="en-GB" altLang="en-US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57" y="1009410"/>
            <a:ext cx="10034886" cy="5084505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13</a:t>
            </a:fld>
            <a:endParaRPr lang="en-GB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35259" y="102724"/>
            <a:ext cx="10995102" cy="6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Kyrgyz Republic, </a:t>
            </a:r>
            <a:r>
              <a:rPr lang="en-GB" dirty="0"/>
              <a:t>Armenia </a:t>
            </a:r>
            <a:r>
              <a:rPr lang="en-GB" dirty="0" smtClean="0"/>
              <a:t>and Georgia have increased exports to Russia</a:t>
            </a:r>
            <a:endParaRPr lang="en-GB" altLang="en-US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79140" y="6236748"/>
            <a:ext cx="9534293" cy="361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Source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: Comtrade and authors' own calculations. As reported by exporters (for instance, Georgia’s reported exports to Russia). </a:t>
            </a:r>
            <a:r>
              <a:rPr lang="en-GB" altLang="en-US" sz="1000" dirty="0"/>
              <a:t>Trade in nominal US dollars is adjusted for US inflation</a:t>
            </a:r>
            <a:r>
              <a:rPr lang="en-GB" altLang="en-US" sz="1000" dirty="0" smtClean="0"/>
              <a:t>. </a:t>
            </a:r>
            <a:r>
              <a:rPr lang="en-GB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Monthly 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average taken across all months in 2017-19. </a:t>
            </a:r>
          </a:p>
          <a:p>
            <a:endParaRPr lang="en-GB" altLang="en-US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26" y="1020871"/>
            <a:ext cx="9925148" cy="4816257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14</a:t>
            </a:fld>
            <a:endParaRPr lang="en-GB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35259" y="102724"/>
            <a:ext cx="10995102" cy="6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Turkey’s exports to Belarus </a:t>
            </a:r>
            <a:r>
              <a:rPr lang="en-GB" dirty="0" smtClean="0"/>
              <a:t>&amp; </a:t>
            </a:r>
            <a:r>
              <a:rPr lang="en-GB" dirty="0"/>
              <a:t>Russia </a:t>
            </a:r>
            <a:r>
              <a:rPr lang="en-GB" dirty="0" smtClean="0"/>
              <a:t>also increased but they </a:t>
            </a:r>
            <a:r>
              <a:rPr lang="en-GB" dirty="0"/>
              <a:t>appear to </a:t>
            </a:r>
            <a:r>
              <a:rPr lang="en-GB" dirty="0" smtClean="0"/>
              <a:t>originate in </a:t>
            </a:r>
            <a:r>
              <a:rPr lang="en-GB" dirty="0"/>
              <a:t>Turkey </a:t>
            </a:r>
            <a:r>
              <a:rPr lang="en-GB" dirty="0" smtClean="0"/>
              <a:t>as </a:t>
            </a:r>
            <a:r>
              <a:rPr lang="en-GB" dirty="0"/>
              <a:t>EU’s exports to Turkey only marginally </a:t>
            </a:r>
            <a:r>
              <a:rPr lang="en-GB" dirty="0" smtClean="0"/>
              <a:t>higher</a:t>
            </a:r>
            <a:endParaRPr lang="en-GB" altLang="en-US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35259" y="6190534"/>
            <a:ext cx="9534293" cy="361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Source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: UN Comtrade and authors’ calculations. As reported by exporters (for instance, Turkey’s exports to Russia, Germany’s exports to Turkey). </a:t>
            </a:r>
            <a:r>
              <a:rPr lang="en-GB" altLang="en-US" sz="1000" dirty="0"/>
              <a:t>Trade in nominal US dollars is adjusted for US inflation</a:t>
            </a:r>
            <a:r>
              <a:rPr lang="en-GB" altLang="en-US" sz="1000" dirty="0" smtClean="0"/>
              <a:t>. </a:t>
            </a:r>
            <a:r>
              <a:rPr lang="en-GB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Monthly </a:t>
            </a:r>
            <a:r>
              <a:rPr lang="en-GB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average taken across all months in 2017-19.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38" y="994663"/>
            <a:ext cx="9266723" cy="4956478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15</a:t>
            </a:fld>
            <a:endParaRPr lang="en-GB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10748" b="10397"/>
          <a:stretch/>
        </p:blipFill>
        <p:spPr>
          <a:xfrm>
            <a:off x="-25677" y="1"/>
            <a:ext cx="12218868" cy="6858000"/>
          </a:xfrm>
          <a:prstGeom prst="rect">
            <a:avLst/>
          </a:prstGeom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2699191" y="3564694"/>
            <a:ext cx="9347667" cy="296673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4400" kern="12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MS PGothic" pitchFamily="34" charset="-128"/>
                <a:cs typeface="ＭＳ Ｐゴシック" charset="0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ヒラギノ角ゴ Pro W3" pitchFamily="-105" charset="-128"/>
                <a:cs typeface="ヒラギノ角ゴ Pro W3" pitchFamily="-111" charset="-128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ヒラギノ角ゴ Pro W3" pitchFamily="-105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+mn-lt"/>
                <a:ea typeface="ヒラギノ角ゴ Pro W3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4800" dirty="0" smtClean="0"/>
              <a:t>MORE </a:t>
            </a:r>
          </a:p>
          <a:p>
            <a:pPr algn="r"/>
            <a:r>
              <a:rPr lang="en-GB" sz="4800" dirty="0" smtClean="0"/>
              <a:t>TURBULENCE AHEAD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71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46410" y="159193"/>
            <a:ext cx="1099510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Friendshoring can provide some insurance against supply disruptions – </a:t>
            </a:r>
          </a:p>
          <a:p>
            <a:r>
              <a:rPr lang="en-GB" dirty="0" smtClean="0"/>
              <a:t>at an overall welfare cost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73767" y="6176832"/>
            <a:ext cx="9121196" cy="377971"/>
          </a:xfrm>
        </p:spPr>
        <p:txBody>
          <a:bodyPr/>
          <a:lstStyle/>
          <a:p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OECD ICIO Tables, WITS, and 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Based on a model. Tariff revenues accrue to governments; iceberg costs do not accrue to governments. 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Economies that condemned the invasion of Ukraine are those that voted in favour of the UN resolution on 2 March 2022.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17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468351" y="1009691"/>
            <a:ext cx="1107316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Modelled real </a:t>
            </a:r>
            <a:r>
              <a:rPr lang="en-GB" dirty="0"/>
              <a:t>GDP changes in response to a </a:t>
            </a:r>
            <a:r>
              <a:rPr lang="en-GB" dirty="0" smtClean="0"/>
              <a:t>20% </a:t>
            </a:r>
            <a:r>
              <a:rPr lang="en-GB" dirty="0" err="1" smtClean="0"/>
              <a:t>pt</a:t>
            </a:r>
            <a:r>
              <a:rPr lang="en-GB" dirty="0" smtClean="0"/>
              <a:t> </a:t>
            </a:r>
            <a:r>
              <a:rPr lang="en-GB" dirty="0"/>
              <a:t>increase in trade costs between </a:t>
            </a:r>
            <a:r>
              <a:rPr lang="en-GB" dirty="0" smtClean="0"/>
              <a:t>economies </a:t>
            </a:r>
            <a:r>
              <a:rPr lang="en-GB" dirty="0"/>
              <a:t>that condemned the invasion of Ukraine </a:t>
            </a:r>
            <a:r>
              <a:rPr lang="en-GB" dirty="0" smtClean="0"/>
              <a:t>vs other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53" y="1409141"/>
            <a:ext cx="9114850" cy="44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8B8465-6F4B-6215-DF35-3D60CEFD4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63EE83-3DF4-EB54-458C-636CA08A9784}"/>
              </a:ext>
            </a:extLst>
          </p:cNvPr>
          <p:cNvSpPr/>
          <p:nvPr/>
        </p:nvSpPr>
        <p:spPr>
          <a:xfrm>
            <a:off x="0" y="56527"/>
            <a:ext cx="5384800" cy="6857999"/>
          </a:xfrm>
          <a:prstGeom prst="rect">
            <a:avLst/>
          </a:prstGeom>
          <a:solidFill>
            <a:srgbClr val="3D2815">
              <a:alpha val="6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795" y="528082"/>
            <a:ext cx="4578138" cy="4780800"/>
          </a:xfrm>
        </p:spPr>
        <p:txBody>
          <a:bodyPr/>
          <a:lstStyle/>
          <a:p>
            <a:r>
              <a:rPr lang="en-GB" dirty="0"/>
              <a:t>European Bank for </a:t>
            </a:r>
            <a:br>
              <a:rPr lang="en-GB" dirty="0"/>
            </a:br>
            <a:r>
              <a:rPr lang="en-GB" dirty="0"/>
              <a:t>Reconstruction and Development</a:t>
            </a:r>
          </a:p>
          <a:p>
            <a:pPr lvl="1"/>
            <a:r>
              <a:rPr lang="en-GB" dirty="0"/>
              <a:t>Five Bank Street</a:t>
            </a:r>
            <a:br>
              <a:rPr lang="en-GB" dirty="0"/>
            </a:br>
            <a:r>
              <a:rPr lang="en-GB" dirty="0"/>
              <a:t>London E14 4BG</a:t>
            </a:r>
            <a:br>
              <a:rPr lang="en-GB" dirty="0"/>
            </a:br>
            <a:r>
              <a:rPr lang="en-GB" dirty="0"/>
              <a:t>United Kingdom</a:t>
            </a:r>
          </a:p>
          <a:p>
            <a:r>
              <a:rPr lang="en-GB" dirty="0" err="1"/>
              <a:t>www.ebrd.com</a:t>
            </a:r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Discover more at tr-</a:t>
            </a:r>
            <a:r>
              <a:rPr lang="en-GB" dirty="0" err="1"/>
              <a:t>ebrd.com</a:t>
            </a:r>
            <a:endParaRPr lang="en-GB" dirty="0"/>
          </a:p>
          <a:p>
            <a:pPr lvl="1"/>
            <a:r>
              <a:rPr lang="en-GB" dirty="0"/>
              <a:t>Find us on: </a:t>
            </a:r>
          </a:p>
          <a:p>
            <a:pPr lvl="1"/>
            <a:r>
              <a:rPr lang="en-GB" dirty="0"/>
              <a:t>	@EBRD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ebrdhq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EBRD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ebrd_official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ebrdtv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51507-C176-502B-97B1-03C025D432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998" y="359495"/>
            <a:ext cx="2904351" cy="1547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D3BA3A-090D-681C-82E1-CFECE5CBC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38" y="4234207"/>
            <a:ext cx="316756" cy="3167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F491DA-E02C-AA4C-34BF-52AE54C67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144" y="4968563"/>
            <a:ext cx="310545" cy="3167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07020F-683F-7642-7617-80B9C0A4E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44" y="5335741"/>
            <a:ext cx="310545" cy="3105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C27FFA-8EF0-729B-FC38-34A3A2AF3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38" y="4601385"/>
            <a:ext cx="316756" cy="3167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242ED3-529E-2AE6-4D67-563CB03557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44" y="5696706"/>
            <a:ext cx="310545" cy="3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22513" y="50960"/>
            <a:ext cx="11051177" cy="89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ct val="2000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ts val="0"/>
              </a:spcBef>
            </a:pPr>
            <a:r>
              <a:rPr lang="en-GB" sz="2800" dirty="0" smtClean="0"/>
              <a:t>Supply chain disruptions are not going away any time soon . . .</a:t>
            </a:r>
            <a:endParaRPr lang="en-GB" altLang="en-US" sz="2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5" y="3853366"/>
            <a:ext cx="3294063" cy="23542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8812" y="2043946"/>
            <a:ext cx="3256776" cy="22217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2060"/>
              </a:solidFill>
              <a:latin typeface="Franklin Gothic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95" y="1641360"/>
            <a:ext cx="3301625" cy="200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135697"/>
            <a:ext cx="4371492" cy="2550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46" y="3905924"/>
            <a:ext cx="3474040" cy="2311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1" y="3916036"/>
            <a:ext cx="4092130" cy="2291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43" y="943084"/>
            <a:ext cx="5229386" cy="29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490654" y="159193"/>
            <a:ext cx="1099510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P</a:t>
            </a:r>
            <a:r>
              <a:rPr lang="en-GB" dirty="0" smtClean="0"/>
              <a:t>erceived supply </a:t>
            </a:r>
            <a:r>
              <a:rPr lang="en-GB" dirty="0"/>
              <a:t>chain risk </a:t>
            </a:r>
            <a:r>
              <a:rPr lang="en-GB" dirty="0" smtClean="0"/>
              <a:t>has increased globally, </a:t>
            </a:r>
          </a:p>
          <a:p>
            <a:r>
              <a:rPr lang="en-GB" dirty="0" smtClean="0"/>
              <a:t>and </a:t>
            </a:r>
            <a:r>
              <a:rPr lang="en-GB" dirty="0"/>
              <a:t>sentiment </a:t>
            </a:r>
            <a:r>
              <a:rPr lang="en-GB" dirty="0" smtClean="0"/>
              <a:t>has deteriorated </a:t>
            </a:r>
            <a:r>
              <a:rPr lang="en-GB" dirty="0"/>
              <a:t>across </a:t>
            </a:r>
            <a:r>
              <a:rPr lang="en-GB" dirty="0" smtClean="0"/>
              <a:t>all sectors 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96069" y="6210893"/>
            <a:ext cx="9311268" cy="312570"/>
          </a:xfrm>
        </p:spPr>
        <p:txBody>
          <a:bodyPr/>
          <a:lstStyle/>
          <a:p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NL Analytics and authors’ calculations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 As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of 13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Jul 22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. Panel A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: Number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of sentences per earnings call containing a supply chain-related keyword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+ positive tone vs supply chain + negative tone. Panel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B shows the average number of sentences per earnings call containing a supply chain-related keyword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+ sense of risk</a:t>
            </a:r>
            <a:endParaRPr lang="en-GB" altLang="en-US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3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209186" y="995859"/>
            <a:ext cx="591434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Panel A. Average net number of positive sentences on supply chains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6123530" y="1009208"/>
            <a:ext cx="591434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Panel B. Average number of sentences on supply chains and risks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69367" y="1812178"/>
            <a:ext cx="4582721" cy="3782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24804" y="1724895"/>
            <a:ext cx="4669373" cy="38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46410" y="159193"/>
            <a:ext cx="1099510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Supply chain </a:t>
            </a:r>
            <a:r>
              <a:rPr lang="en-GB" dirty="0" smtClean="0"/>
              <a:t>disruptions are among top concerns for </a:t>
            </a:r>
            <a:r>
              <a:rPr lang="en-GB" dirty="0"/>
              <a:t>global firms and investors</a:t>
            </a:r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73767" y="6176832"/>
            <a:ext cx="9121196" cy="377971"/>
          </a:xfrm>
        </p:spPr>
        <p:txBody>
          <a:bodyPr/>
          <a:lstStyle/>
          <a:p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NL Analytics and 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Data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as of 13 July 2022. The chart shows the share of sentences that contain at least one risk word and one topic-related keyword. Covid-19 keywords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based on Hassan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et al. (2020);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Russia-Ukraine Hassan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et al. (2021)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+ NL Analytics tool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; climate change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Sautner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et al. (2021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).</a:t>
            </a:r>
            <a:endParaRPr lang="en-GB" altLang="en-US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4</a:t>
            </a:fld>
            <a:endParaRPr lang="en-GB" sz="1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094" y="1026506"/>
            <a:ext cx="8716066" cy="49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46409" y="102724"/>
            <a:ext cx="11039707" cy="65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EBRD regions have been well integrated in global supply chains</a:t>
            </a:r>
            <a:endParaRPr lang="en-GB" altLang="en-US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96068" y="6159520"/>
            <a:ext cx="9140505" cy="361505"/>
          </a:xfrm>
        </p:spPr>
        <p:txBody>
          <a:bodyPr/>
          <a:lstStyle/>
          <a:p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Source</a:t>
            </a:r>
            <a:r>
              <a:rPr lang="en-GB" sz="1000" dirty="0"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Eora26 (up to 2015) and Asian Development Bank’s Multi-regional Input-Output (MRIO) via World Bank’s World Integrated Trade Solution (WITS) website and 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2020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, 2015 if 2020 not available. All sectors.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5</a:t>
            </a:fld>
            <a:endParaRPr lang="en-GB" sz="1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154" y="1158391"/>
            <a:ext cx="8794783" cy="48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69" y="995084"/>
            <a:ext cx="8544873" cy="4974520"/>
          </a:xfrm>
          <a:prstGeom prst="rect">
            <a:avLst/>
          </a:prstGeom>
        </p:spPr>
      </p:pic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24107" y="159193"/>
            <a:ext cx="1101740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More than half of </a:t>
            </a:r>
            <a:r>
              <a:rPr lang="en-GB" dirty="0"/>
              <a:t>firms in the </a:t>
            </a:r>
            <a:r>
              <a:rPr lang="en-GB" dirty="0" smtClean="0"/>
              <a:t>Emerging Europe faced supply chain disruptions 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93030" y="6175961"/>
            <a:ext cx="8206659" cy="36150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EBRD survey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and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815 firms that export and import in 15 economies.</a:t>
            </a:r>
            <a:endParaRPr lang="en-GB" altLang="en-US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6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8843" y="1193121"/>
            <a:ext cx="2449809" cy="797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19718" y="3251743"/>
            <a:ext cx="1378934" cy="327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69" y="995084"/>
            <a:ext cx="8544873" cy="4974520"/>
          </a:xfrm>
          <a:prstGeom prst="rect">
            <a:avLst/>
          </a:prstGeom>
        </p:spPr>
      </p:pic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524107" y="159193"/>
            <a:ext cx="1101740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The war has triggered reshaping of global supply chains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93030" y="6175961"/>
            <a:ext cx="8206659" cy="361505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EBRD survey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and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815 firms that export and import in 15 economies.</a:t>
            </a:r>
            <a:endParaRPr lang="en-GB" altLang="en-US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7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8843" y="2459589"/>
            <a:ext cx="2449809" cy="288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936376" y="4039007"/>
            <a:ext cx="2562276" cy="352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490653" y="110295"/>
            <a:ext cx="11073161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Reshaping of global supply chains has already started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96069" y="6164810"/>
            <a:ext cx="9126856" cy="459015"/>
          </a:xfrm>
        </p:spPr>
        <p:txBody>
          <a:bodyPr/>
          <a:lstStyle/>
          <a:p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EBRD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survey,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Ifo Business Survey (July 2022) and 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Based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on responses of 815 firms that both export and import across 15 economies in the EBRD regions and a survey of more than 3,000 manufacturing firms in Germany.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8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1030249" y="1809096"/>
            <a:ext cx="390615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EBRD regions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7180507" y="1805364"/>
            <a:ext cx="390615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Germany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1891675" y="1376136"/>
            <a:ext cx="819117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Share of firms reporting undertaking </a:t>
            </a:r>
            <a:r>
              <a:rPr lang="en-GB" sz="1600" dirty="0" smtClean="0"/>
              <a:t>measures </a:t>
            </a:r>
            <a:r>
              <a:rPr lang="en-GB" sz="1600" dirty="0"/>
              <a:t>to increase supply </a:t>
            </a:r>
            <a:r>
              <a:rPr lang="en-GB" sz="1600" dirty="0" smtClean="0"/>
              <a:t>chain resilience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261" y="2147650"/>
            <a:ext cx="6161625" cy="3944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5660" y="2921602"/>
            <a:ext cx="1014276" cy="317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" y="2132461"/>
            <a:ext cx="5978357" cy="38456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1896" y="2539635"/>
            <a:ext cx="2101933" cy="317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261" y="2147650"/>
            <a:ext cx="6161625" cy="3944817"/>
          </a:xfrm>
          <a:prstGeom prst="rect">
            <a:avLst/>
          </a:prstGeom>
        </p:spPr>
      </p:pic>
      <p:sp>
        <p:nvSpPr>
          <p:cNvPr id="13314" name="Text Placeholder 2"/>
          <p:cNvSpPr txBox="1">
            <a:spLocks/>
          </p:cNvSpPr>
          <p:nvPr/>
        </p:nvSpPr>
        <p:spPr bwMode="auto">
          <a:xfrm>
            <a:off x="490653" y="110295"/>
            <a:ext cx="11073161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eaLnBrk="1" hangingPunct="1">
              <a:spcBef>
                <a:spcPts val="0"/>
              </a:spcBef>
              <a:buFont typeface="Arial" pitchFamily="34" charset="0"/>
              <a:buNone/>
              <a:defRPr sz="2400">
                <a:solidFill>
                  <a:srgbClr val="1F497D"/>
                </a:solidFill>
                <a:latin typeface="FranklinGothicDemiCondITC Reg" pitchFamily="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 smtClean="0"/>
              <a:t>Not much evidence of reshoring</a:t>
            </a:r>
            <a:endParaRPr lang="en-GB" dirty="0"/>
          </a:p>
        </p:txBody>
      </p:sp>
      <p:sp>
        <p:nvSpPr>
          <p:cNvPr id="32772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996069" y="6164810"/>
            <a:ext cx="9126856" cy="459015"/>
          </a:xfrm>
        </p:spPr>
        <p:txBody>
          <a:bodyPr/>
          <a:lstStyle/>
          <a:p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Source: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EBRD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survey,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Ifo Business Survey (July 2022) and authors’ calculations. </a:t>
            </a:r>
            <a:r>
              <a:rPr lang="en-GB" altLang="en-US" sz="1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Based </a:t>
            </a:r>
            <a:r>
              <a:rPr lang="en-GB" alt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on responses of 815 firms that both export and import across 15 economies in the EBRD regions and a survey of more than 3,000 manufacturing firms in Germany.</a:t>
            </a: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11094963" y="6210893"/>
            <a:ext cx="480003" cy="3780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1F9F866-B438-9445-8D9F-1F8FF6608833}" type="slidenum">
              <a:rPr lang="en-GB" sz="1000" smtClean="0">
                <a:solidFill>
                  <a:srgbClr val="002060"/>
                </a:solidFill>
              </a:rPr>
              <a:pPr/>
              <a:t>9</a:t>
            </a:fld>
            <a:endParaRPr lang="en-GB" sz="1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1030249" y="1809096"/>
            <a:ext cx="390615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EBRD regions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7180507" y="1805364"/>
            <a:ext cx="390615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Germany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F5941-94D8-4922-8E49-5EA6BC270DE5}"/>
              </a:ext>
            </a:extLst>
          </p:cNvPr>
          <p:cNvSpPr txBox="1"/>
          <p:nvPr/>
        </p:nvSpPr>
        <p:spPr>
          <a:xfrm>
            <a:off x="1891675" y="1376136"/>
            <a:ext cx="819117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600" dirty="0" smtClean="0"/>
              <a:t>Share of firms reporting undertaking </a:t>
            </a:r>
            <a:r>
              <a:rPr lang="en-GB" sz="1600" dirty="0" smtClean="0"/>
              <a:t>measures </a:t>
            </a:r>
            <a:r>
              <a:rPr lang="en-GB" sz="1600" dirty="0"/>
              <a:t>to increase supply </a:t>
            </a:r>
            <a:r>
              <a:rPr lang="en-GB" sz="1600" dirty="0" smtClean="0"/>
              <a:t>chain resilience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0" y="2132461"/>
            <a:ext cx="5978357" cy="38456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399" y="3239441"/>
            <a:ext cx="2552496" cy="286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765" y="3916761"/>
            <a:ext cx="1814130" cy="254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51632" y="4513322"/>
            <a:ext cx="1119773" cy="327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S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pter Breakers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apter 1">
  <a:themeElements>
    <a:clrScheme name="EBRD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F79B5"/>
      </a:accent1>
      <a:accent2>
        <a:srgbClr val="C97726"/>
      </a:accent2>
      <a:accent3>
        <a:srgbClr val="0D692E"/>
      </a:accent3>
      <a:accent4>
        <a:srgbClr val="5D2459"/>
      </a:accent4>
      <a:accent5>
        <a:srgbClr val="8D2045"/>
      </a:accent5>
      <a:accent6>
        <a:srgbClr val="505D66"/>
      </a:accent6>
      <a:hlink>
        <a:srgbClr val="0C67B5"/>
      </a:hlink>
      <a:folHlink>
        <a:srgbClr val="0A2E86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pter 2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hapter 3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4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hapter 5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hapter 6">
  <a:themeElements>
    <a:clrScheme name="EB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C67B5"/>
      </a:accent1>
      <a:accent2>
        <a:srgbClr val="C9672C"/>
      </a:accent2>
      <a:accent3>
        <a:srgbClr val="0B5C4D"/>
      </a:accent3>
      <a:accent4>
        <a:srgbClr val="51274E"/>
      </a:accent4>
      <a:accent5>
        <a:srgbClr val="7C243E"/>
      </a:accent5>
      <a:accent6>
        <a:srgbClr val="465259"/>
      </a:accent6>
      <a:hlink>
        <a:srgbClr val="0C67B5"/>
      </a:hlink>
      <a:folHlink>
        <a:srgbClr val="0A2E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D067DDCDEBEA46A4B049CB3A2994F0" ma:contentTypeVersion="15" ma:contentTypeDescription="Create a new document." ma:contentTypeScope="" ma:versionID="466e55336afbcb8a9fa61adb6e3c0893">
  <xsd:schema xmlns:xsd="http://www.w3.org/2001/XMLSchema" xmlns:xs="http://www.w3.org/2001/XMLSchema" xmlns:p="http://schemas.microsoft.com/office/2006/metadata/properties" xmlns:ns2="5756c3f1-057d-462a-81f4-d0b3a94afeec" xmlns:ns3="d4939bdc-7b2e-491a-82a1-1a39b082e46c" targetNamespace="http://schemas.microsoft.com/office/2006/metadata/properties" ma:root="true" ma:fieldsID="81cce164a27202457dba6b0b5e6dc1b5" ns2:_="" ns3:_="">
    <xsd:import namespace="5756c3f1-057d-462a-81f4-d0b3a94afeec"/>
    <xsd:import namespace="d4939bdc-7b2e-491a-82a1-1a39b082e4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6c3f1-057d-462a-81f4-d0b3a94af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dd5f4a5-f25a-477f-9e2f-1995290100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39bdc-7b2e-491a-82a1-1a39b082e46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3fd3afb-de74-41ce-ad5e-98a01b3bc045}" ma:internalName="TaxCatchAll" ma:showField="CatchAllData" ma:web="d4939bdc-7b2e-491a-82a1-1a39b082e4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i="http://www.w3.org/2001/XMLSchema-instance" xmlns:xsd="http://www.w3.org/2001/XMLSchema" xmlns="http://www.boldonjames.com/2008/01/sie/internal/label" sislVersion="0" policy="1d45786f-a737-4735-8af6-df12fb6939a2" origin="userSelected">
  <element uid="214105f6-acd4-485a-afa0-a0b988f7534c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939bdc-7b2e-491a-82a1-1a39b082e46c" xsi:nil="true"/>
    <lcf76f155ced4ddcb4097134ff3c332f xmlns="5756c3f1-057d-462a-81f4-d0b3a94afe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7686B8-96FA-404B-9826-58A006EE6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56c3f1-057d-462a-81f4-d0b3a94afeec"/>
    <ds:schemaRef ds:uri="d4939bdc-7b2e-491a-82a1-1a39b082e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DB433-DE8F-4C9A-9C0F-C0D011CF9A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77916-4C99-407B-B377-841241DEB267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54E521F8-6E4D-4D39-9782-0555D5F05F58}">
  <ds:schemaRefs>
    <ds:schemaRef ds:uri="d4939bdc-7b2e-491a-82a1-1a39b082e46c"/>
    <ds:schemaRef ds:uri="5756c3f1-057d-462a-81f4-d0b3a94afee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20206</TotalTime>
  <Words>923</Words>
  <Application>Microsoft Office PowerPoint</Application>
  <PresentationFormat>Widescreen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Franklin Gothic Book</vt:lpstr>
      <vt:lpstr>Franklin Gothic Demi</vt:lpstr>
      <vt:lpstr>Franklin Gothic Demi Cond</vt:lpstr>
      <vt:lpstr>Franklin Gothic Heavy</vt:lpstr>
      <vt:lpstr>Franklin Gothic Medium</vt:lpstr>
      <vt:lpstr>Franklin Gothic Medium Cond</vt:lpstr>
      <vt:lpstr>FranklinGothicBookCondITC Reg</vt:lpstr>
      <vt:lpstr>FranklinGothicDemiCondITC Reg</vt:lpstr>
      <vt:lpstr>FranklinGothicDemiITC Regular</vt:lpstr>
      <vt:lpstr>Times New Roman</vt:lpstr>
      <vt:lpstr>ヒラギノ角ゴ Pro W3</vt:lpstr>
      <vt:lpstr>COVERS</vt:lpstr>
      <vt:lpstr>1_Chapter Breakers</vt:lpstr>
      <vt:lpstr>Chapter 1</vt:lpstr>
      <vt:lpstr>Chapter 2</vt:lpstr>
      <vt:lpstr>Chapter 3</vt:lpstr>
      <vt:lpstr>Chapter 4</vt:lpstr>
      <vt:lpstr>Chapter 5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</dc:creator>
  <cp:keywords>[EBRD]</cp:keywords>
  <cp:lastModifiedBy>Beata Javorcik</cp:lastModifiedBy>
  <cp:revision>788</cp:revision>
  <cp:lastPrinted>2022-11-08T16:02:17Z</cp:lastPrinted>
  <dcterms:created xsi:type="dcterms:W3CDTF">2019-10-23T09:50:14Z</dcterms:created>
  <dcterms:modified xsi:type="dcterms:W3CDTF">2023-02-13T18:22:15Z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33d2107c-c5f6-43ee-a7ed-74a1edcbb6da</vt:lpwstr>
  </property>
  <property fmtid="{D5CDD505-2E9C-101B-9397-08002B2CF9AE}" pid="3" name="bjSaver">
    <vt:lpwstr>Jn+WRbxhiJkwK8se4rmcN4G4Fl/SETKa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policy="1d45786f-a737-4735-8af6-df12fb6939a2" origin="userSelected" xmlns="http://www.boldonj</vt:lpwstr>
  </property>
  <property fmtid="{D5CDD505-2E9C-101B-9397-08002B2CF9AE}" pid="5" name="bjDocumentLabelXML-0">
    <vt:lpwstr>ames.com/2008/01/sie/internal/label"&gt;&lt;element uid="214105f6-acd4-485a-afa0-a0b988f7534c" value="" /&gt;&lt;/sisl&gt;</vt:lpwstr>
  </property>
  <property fmtid="{D5CDD505-2E9C-101B-9397-08002B2CF9AE}" pid="6" name="ContentTypeId">
    <vt:lpwstr>0x01010070D33114FFBBA7499E68FDA8D3A592F5</vt:lpwstr>
  </property>
  <property fmtid="{D5CDD505-2E9C-101B-9397-08002B2CF9AE}" pid="7" name="MediaServiceImageTags">
    <vt:lpwstr/>
  </property>
</Properties>
</file>